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5" r:id="rId3"/>
    <p:sldMasterId id="2147483690" r:id="rId4"/>
    <p:sldMasterId id="2147483705" r:id="rId5"/>
  </p:sldMasterIdLst>
  <p:notesMasterIdLst>
    <p:notesMasterId r:id="rId87"/>
  </p:notesMasterIdLst>
  <p:sldIdLst>
    <p:sldId id="256" r:id="rId6"/>
    <p:sldId id="263" r:id="rId7"/>
    <p:sldId id="418" r:id="rId8"/>
    <p:sldId id="265" r:id="rId9"/>
    <p:sldId id="266" r:id="rId10"/>
    <p:sldId id="267" r:id="rId11"/>
    <p:sldId id="358" r:id="rId12"/>
    <p:sldId id="367" r:id="rId13"/>
    <p:sldId id="362" r:id="rId14"/>
    <p:sldId id="368" r:id="rId15"/>
    <p:sldId id="369" r:id="rId16"/>
    <p:sldId id="370" r:id="rId17"/>
    <p:sldId id="372" r:id="rId18"/>
    <p:sldId id="371" r:id="rId19"/>
    <p:sldId id="373" r:id="rId20"/>
    <p:sldId id="374" r:id="rId21"/>
    <p:sldId id="375" r:id="rId22"/>
    <p:sldId id="376" r:id="rId23"/>
    <p:sldId id="363" r:id="rId24"/>
    <p:sldId id="357" r:id="rId25"/>
    <p:sldId id="356" r:id="rId26"/>
    <p:sldId id="323" r:id="rId27"/>
    <p:sldId id="353" r:id="rId28"/>
    <p:sldId id="354" r:id="rId29"/>
    <p:sldId id="324" r:id="rId30"/>
    <p:sldId id="325" r:id="rId31"/>
    <p:sldId id="326" r:id="rId32"/>
    <p:sldId id="331" r:id="rId33"/>
    <p:sldId id="327" r:id="rId34"/>
    <p:sldId id="329" r:id="rId35"/>
    <p:sldId id="332" r:id="rId36"/>
    <p:sldId id="333" r:id="rId37"/>
    <p:sldId id="330" r:id="rId38"/>
    <p:sldId id="336" r:id="rId39"/>
    <p:sldId id="337" r:id="rId40"/>
    <p:sldId id="338" r:id="rId41"/>
    <p:sldId id="339" r:id="rId42"/>
    <p:sldId id="351" r:id="rId43"/>
    <p:sldId id="342" r:id="rId44"/>
    <p:sldId id="343" r:id="rId45"/>
    <p:sldId id="344" r:id="rId46"/>
    <p:sldId id="346" r:id="rId47"/>
    <p:sldId id="377" r:id="rId48"/>
    <p:sldId id="378" r:id="rId49"/>
    <p:sldId id="352" r:id="rId50"/>
    <p:sldId id="340" r:id="rId51"/>
    <p:sldId id="364" r:id="rId52"/>
    <p:sldId id="379" r:id="rId53"/>
    <p:sldId id="380" r:id="rId54"/>
    <p:sldId id="382" r:id="rId55"/>
    <p:sldId id="381" r:id="rId56"/>
    <p:sldId id="383" r:id="rId57"/>
    <p:sldId id="385" r:id="rId58"/>
    <p:sldId id="391" r:id="rId59"/>
    <p:sldId id="386" r:id="rId60"/>
    <p:sldId id="387" r:id="rId61"/>
    <p:sldId id="388" r:id="rId62"/>
    <p:sldId id="390" r:id="rId63"/>
    <p:sldId id="392" r:id="rId64"/>
    <p:sldId id="393" r:id="rId65"/>
    <p:sldId id="394" r:id="rId66"/>
    <p:sldId id="395" r:id="rId67"/>
    <p:sldId id="396" r:id="rId68"/>
    <p:sldId id="398" r:id="rId69"/>
    <p:sldId id="399" r:id="rId70"/>
    <p:sldId id="400" r:id="rId71"/>
    <p:sldId id="401" r:id="rId72"/>
    <p:sldId id="365" r:id="rId73"/>
    <p:sldId id="402" r:id="rId74"/>
    <p:sldId id="403" r:id="rId75"/>
    <p:sldId id="404" r:id="rId76"/>
    <p:sldId id="405" r:id="rId77"/>
    <p:sldId id="406" r:id="rId78"/>
    <p:sldId id="407" r:id="rId79"/>
    <p:sldId id="366" r:id="rId80"/>
    <p:sldId id="412" r:id="rId81"/>
    <p:sldId id="415" r:id="rId82"/>
    <p:sldId id="410" r:id="rId83"/>
    <p:sldId id="411" r:id="rId84"/>
    <p:sldId id="416" r:id="rId85"/>
    <p:sldId id="417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9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12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theme" Target="theme/theme1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FA26F-9EDE-034D-992C-A0DC95E7855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3DECC-3D0A-4344-8A7A-D80521E6A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0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 is transferred down</a:t>
            </a:r>
            <a:r>
              <a:rPr lang="en-US" baseline="0" dirty="0" smtClean="0"/>
              <a:t> the chain, not just propagated</a:t>
            </a:r>
          </a:p>
          <a:p>
            <a:r>
              <a:rPr lang="en-US" baseline="0" dirty="0" smtClean="0"/>
              <a:t>Decide when to insert </a:t>
            </a:r>
            <a:r>
              <a:rPr lang="en-US" baseline="0" dirty="0" err="1" smtClean="0"/>
              <a:t>imformation</a:t>
            </a:r>
            <a:r>
              <a:rPr lang="en-US" baseline="0" dirty="0" smtClean="0"/>
              <a:t> from input into the “backbone”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3DECC-3D0A-4344-8A7A-D80521E6A2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3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 is transferred down</a:t>
            </a:r>
            <a:r>
              <a:rPr lang="en-US" baseline="0" dirty="0" smtClean="0"/>
              <a:t> the chain, not just propagated</a:t>
            </a:r>
          </a:p>
          <a:p>
            <a:r>
              <a:rPr lang="en-US" baseline="0" dirty="0" smtClean="0"/>
              <a:t>Decide when to insert </a:t>
            </a:r>
            <a:r>
              <a:rPr lang="en-US" baseline="0" dirty="0" err="1" smtClean="0"/>
              <a:t>imformation</a:t>
            </a:r>
            <a:r>
              <a:rPr lang="en-US" baseline="0" dirty="0" smtClean="0"/>
              <a:t> from input into the “backbone”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3DECC-3D0A-4344-8A7A-D80521E6A2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38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 is transferred down</a:t>
            </a:r>
            <a:r>
              <a:rPr lang="en-US" baseline="0" dirty="0" smtClean="0"/>
              <a:t> the chain, not just propagated</a:t>
            </a:r>
          </a:p>
          <a:p>
            <a:r>
              <a:rPr lang="en-US" baseline="0" dirty="0" smtClean="0"/>
              <a:t>Decide when to insert </a:t>
            </a:r>
            <a:r>
              <a:rPr lang="en-US" baseline="0" dirty="0" err="1" smtClean="0"/>
              <a:t>imformation</a:t>
            </a:r>
            <a:r>
              <a:rPr lang="en-US" baseline="0" dirty="0" smtClean="0"/>
              <a:t> from input into the “backbone”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3DECC-3D0A-4344-8A7A-D80521E6A2D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3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6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8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90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E72-BB8C-4643-8036-F914D928C77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77152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with a 1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445250"/>
            <a:ext cx="2133600" cy="365125"/>
          </a:xfrm>
        </p:spPr>
        <p:txBody>
          <a:bodyPr/>
          <a:lstStyle/>
          <a:p>
            <a:fld id="{EC15F7A7-E32B-364C-8C79-32157FBE7F8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5250"/>
            <a:ext cx="28956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0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010650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7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DF6F-4406-8A48-852C-2F82CC7CFB2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614970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54EDE-255E-8F4C-BA2A-FEC2178B0AD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126904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3730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2575-8129-AD47-86D7-AC82F2DC32C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864924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F22-B0D3-0C4E-BEF9-B303AB3D13E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37723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E77-7813-434F-A5F7-7DDCD7DA350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139655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5CE6-90DE-044F-B798-25256D6AE7B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98754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6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9C1E-8AAB-AA48-9496-BA6107E4259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4842707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5A1-8CDA-C446-8D19-96B46A18136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720373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A00B8-0850-2D47-A3DF-A2A2FECFB66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564614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DB2C0-A13D-F346-9F00-45255C4343FE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940253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40FC2F-9283-4743-A77B-FB5D444CBBA6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3408534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91B8F5-E910-1746-BEBE-44ADAA996042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857276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E72-BB8C-4643-8036-F914D928C77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510397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with a 1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445250"/>
            <a:ext cx="2133600" cy="365125"/>
          </a:xfrm>
        </p:spPr>
        <p:txBody>
          <a:bodyPr/>
          <a:lstStyle/>
          <a:p>
            <a:fld id="{EC15F7A7-E32B-364C-8C79-32157FBE7F8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5250"/>
            <a:ext cx="28956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0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62346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7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DF6F-4406-8A48-852C-2F82CC7CFB2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179760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54EDE-255E-8F4C-BA2A-FEC2178B0AD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78696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34075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27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3730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2575-8129-AD47-86D7-AC82F2DC32C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640468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F22-B0D3-0C4E-BEF9-B303AB3D13E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453768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E77-7813-434F-A5F7-7DDCD7DA350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8225799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5CE6-90DE-044F-B798-25256D6AE7B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0947027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9C1E-8AAB-AA48-9496-BA6107E4259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975565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5A1-8CDA-C446-8D19-96B46A18136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3810610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A00B8-0850-2D47-A3DF-A2A2FECFB66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8993741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DB2C0-A13D-F346-9F00-45255C4343FE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251661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40FC2F-9283-4743-A77B-FB5D444CBBA6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621483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91B8F5-E910-1746-BEBE-44ADAA996042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38818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0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E72-BB8C-4643-8036-F914D928C77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566258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with a 1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445250"/>
            <a:ext cx="2133600" cy="365125"/>
          </a:xfrm>
        </p:spPr>
        <p:txBody>
          <a:bodyPr/>
          <a:lstStyle/>
          <a:p>
            <a:fld id="{EC15F7A7-E32B-364C-8C79-32157FBE7F8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5250"/>
            <a:ext cx="28956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0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830365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7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DF6F-4406-8A48-852C-2F82CC7CFB2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342611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54EDE-255E-8F4C-BA2A-FEC2178B0AD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9317733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3730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2575-8129-AD47-86D7-AC82F2DC32C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502685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F22-B0D3-0C4E-BEF9-B303AB3D13E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712114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E77-7813-434F-A5F7-7DDCD7DA350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696921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5CE6-90DE-044F-B798-25256D6AE7B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5081261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9C1E-8AAB-AA48-9496-BA6107E4259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2492467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5A1-8CDA-C446-8D19-96B46A18136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05982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227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A00B8-0850-2D47-A3DF-A2A2FECFB66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3068695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DB2C0-A13D-F346-9F00-45255C4343FE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2146477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40FC2F-9283-4743-A77B-FB5D444CBBA6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0681399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91B8F5-E910-1746-BEBE-44ADAA996042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5204345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E72-BB8C-4643-8036-F914D928C77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6718524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with a 1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445250"/>
            <a:ext cx="2133600" cy="365125"/>
          </a:xfrm>
        </p:spPr>
        <p:txBody>
          <a:bodyPr/>
          <a:lstStyle/>
          <a:p>
            <a:fld id="{EC15F7A7-E32B-364C-8C79-32157FBE7F8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5250"/>
            <a:ext cx="28956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0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675627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7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DF6F-4406-8A48-852C-2F82CC7CFB2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709120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54EDE-255E-8F4C-BA2A-FEC2178B0AD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3746811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3730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2575-8129-AD47-86D7-AC82F2DC32C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3825538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F22-B0D3-0C4E-BEF9-B303AB3D13E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9326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225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E77-7813-434F-A5F7-7DDCD7DA350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5407027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5CE6-90DE-044F-B798-25256D6AE7B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124071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9C1E-8AAB-AA48-9496-BA6107E4259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8581091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5A1-8CDA-C446-8D19-96B46A18136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8539832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A00B8-0850-2D47-A3DF-A2A2FECFB66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166227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DB2C0-A13D-F346-9F00-45255C4343FE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4994350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40FC2F-9283-4743-A77B-FB5D444CBBA6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7067470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91B8F5-E910-1746-BEBE-44ADAA996042}" type="slidenum">
              <a:rPr lang="en-US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60085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55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3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80078-F84B-9F45-86CF-00A4FBB5B7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67566-1C70-F64B-AF85-AA83547E1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3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mbria Math"/>
          <a:ea typeface="+mj-ea"/>
          <a:cs typeface="Cambria Math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mbria Math"/>
          <a:ea typeface="+mn-ea"/>
          <a:cs typeface="Cambria Math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mbria Math"/>
          <a:ea typeface="+mn-ea"/>
          <a:cs typeface="Cambria Math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mbria Math"/>
          <a:ea typeface="+mn-ea"/>
          <a:cs typeface="Cambria Math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mbria Math"/>
          <a:ea typeface="+mn-ea"/>
          <a:cs typeface="Cambria Math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Cambria Math"/>
          <a:ea typeface="+mn-ea"/>
          <a:cs typeface="Cambria Math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6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144"/>
            <a:ext cx="8229600" cy="4711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D4E87-6CC2-E943-B741-3FE799E5BAB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56669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b="1" i="0" kern="1200">
          <a:solidFill>
            <a:srgbClr val="0070C0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6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144"/>
            <a:ext cx="8229600" cy="4711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D4E87-6CC2-E943-B741-3FE799E5BAB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22372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b="1" i="0" kern="1200">
          <a:solidFill>
            <a:srgbClr val="0070C0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6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144"/>
            <a:ext cx="8229600" cy="4711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D4E87-6CC2-E943-B741-3FE799E5BAB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91503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b="1" i="0" kern="1200">
          <a:solidFill>
            <a:srgbClr val="0070C0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6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144"/>
            <a:ext cx="8229600" cy="4711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D4E87-6CC2-E943-B741-3FE799E5BAB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Book Antiq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76611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b="1" i="0" kern="1200">
          <a:solidFill>
            <a:srgbClr val="0070C0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justindomke.wordpress.com/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karpathy/convnetjs/demo/mnist.html" TargetMode="Externa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11" Type="http://schemas.openxmlformats.org/officeDocument/2006/relationships/hyperlink" Target="https://justindomke.wordpress.com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e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7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2-layer neural network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8669" y="1194364"/>
            <a:ext cx="3733823" cy="2123490"/>
            <a:chOff x="5011377" y="2154534"/>
            <a:chExt cx="4132623" cy="2392885"/>
          </a:xfrm>
        </p:grpSpPr>
        <p:pic>
          <p:nvPicPr>
            <p:cNvPr id="7" name="Picture 6" descr="Screen Shot 2016-04-08 at 5.28.5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88"/>
            <a:stretch/>
          </p:blipFill>
          <p:spPr>
            <a:xfrm>
              <a:off x="5011378" y="2888758"/>
              <a:ext cx="4132622" cy="5254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903" y="4093144"/>
              <a:ext cx="360516" cy="184880"/>
            </a:xfrm>
            <a:prstGeom prst="rect">
              <a:avLst/>
            </a:prstGeom>
          </p:spPr>
        </p:pic>
        <p:pic>
          <p:nvPicPr>
            <p:cNvPr id="9" name="Picture 8" descr="Screen Shot 2016-04-08 at 5.28.5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30" b="10127"/>
            <a:stretch/>
          </p:blipFill>
          <p:spPr>
            <a:xfrm>
              <a:off x="5011377" y="3382705"/>
              <a:ext cx="4132622" cy="56535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16092" y="3950969"/>
              <a:ext cx="902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19289" y="2531806"/>
              <a:ext cx="3433097" cy="201561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9289" y="2554644"/>
              <a:ext cx="9738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inputs: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8903" y="2679624"/>
              <a:ext cx="1900903" cy="25192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19289" y="2154534"/>
              <a:ext cx="1936024" cy="4161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dirty="0" smtClean="0"/>
                <a:t>Step 1: forward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2060" y="3503428"/>
            <a:ext cx="3292309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 Math"/>
                <a:cs typeface="Cambria Math"/>
              </a:rPr>
              <a:t>Inputs</a:t>
            </a:r>
            <a:r>
              <a:rPr lang="en-US" sz="1400" dirty="0" smtClean="0">
                <a:latin typeface="American Typewriter"/>
                <a:cs typeface="American Typewriter"/>
              </a:rPr>
              <a:t>: X,W1,B1,W2,B2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Z1a = </a:t>
            </a:r>
            <a:r>
              <a:rPr lang="en-US" sz="1400" dirty="0" err="1" smtClean="0">
                <a:latin typeface="American Typewriter"/>
                <a:cs typeface="American Typewriter"/>
              </a:rPr>
              <a:t>mul</a:t>
            </a:r>
            <a:r>
              <a:rPr lang="en-US" sz="1400" dirty="0" smtClean="0">
                <a:latin typeface="American Typewriter"/>
                <a:cs typeface="American Typewriter"/>
              </a:rPr>
              <a:t>(X,W1)        </a:t>
            </a:r>
            <a:r>
              <a:rPr lang="en-US" sz="1400" dirty="0" smtClean="0">
                <a:latin typeface="Cambria Math"/>
                <a:cs typeface="Cambria Math"/>
              </a:rPr>
              <a:t>// matrix </a:t>
            </a:r>
            <a:r>
              <a:rPr lang="en-US" sz="1400" dirty="0" err="1" smtClean="0">
                <a:latin typeface="Cambria Math"/>
                <a:cs typeface="Cambria Math"/>
              </a:rPr>
              <a:t>mult</a:t>
            </a:r>
            <a:endParaRPr lang="en-US" sz="1400" dirty="0" smtClean="0">
              <a:latin typeface="Cambria Math"/>
              <a:cs typeface="Cambria Math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Z1b = add*(Z11,B1)      </a:t>
            </a:r>
            <a:r>
              <a:rPr lang="en-US" sz="1400" dirty="0" smtClean="0">
                <a:latin typeface="Cambria Math"/>
                <a:cs typeface="Cambria Math"/>
              </a:rPr>
              <a:t>// add bias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A1 = </a:t>
            </a:r>
            <a:r>
              <a:rPr lang="en-US" sz="1400" dirty="0" err="1" smtClean="0">
                <a:latin typeface="American Typewriter"/>
                <a:cs typeface="American Typewriter"/>
              </a:rPr>
              <a:t>tanh</a:t>
            </a:r>
            <a:r>
              <a:rPr lang="en-US" sz="1400" dirty="0" smtClean="0">
                <a:latin typeface="American Typewriter"/>
                <a:cs typeface="American Typewriter"/>
              </a:rPr>
              <a:t>(Z1b)            </a:t>
            </a:r>
            <a:r>
              <a:rPr lang="en-US" sz="1400" dirty="0" smtClean="0">
                <a:latin typeface="Cambria Math"/>
                <a:cs typeface="Cambria Math"/>
              </a:rPr>
              <a:t>//</a:t>
            </a:r>
            <a:r>
              <a:rPr lang="en-US" sz="1400" dirty="0">
                <a:latin typeface="Cambria Math"/>
                <a:cs typeface="Cambria Math"/>
              </a:rPr>
              <a:t>element-</a:t>
            </a:r>
            <a:r>
              <a:rPr lang="en-US" sz="1400" dirty="0" smtClean="0">
                <a:latin typeface="Cambria Math"/>
                <a:cs typeface="Cambria Math"/>
              </a:rPr>
              <a:t>wise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Z2a = </a:t>
            </a:r>
            <a:r>
              <a:rPr lang="en-US" sz="1400" dirty="0" err="1" smtClean="0">
                <a:latin typeface="American Typewriter"/>
                <a:cs typeface="American Typewriter"/>
              </a:rPr>
              <a:t>mul</a:t>
            </a:r>
            <a:r>
              <a:rPr lang="en-US" sz="1400" dirty="0" smtClean="0">
                <a:latin typeface="American Typewriter"/>
                <a:cs typeface="American Typewriter"/>
              </a:rPr>
              <a:t>(A1,W2) 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Z2b = add*(Z2a,B2) 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A2 = </a:t>
            </a:r>
            <a:r>
              <a:rPr lang="en-US" sz="1400" dirty="0" err="1" smtClean="0">
                <a:latin typeface="American Typewriter"/>
                <a:cs typeface="American Typewriter"/>
              </a:rPr>
              <a:t>tanh</a:t>
            </a:r>
            <a:r>
              <a:rPr lang="en-US" sz="1400" dirty="0" smtClean="0">
                <a:latin typeface="American Typewriter"/>
                <a:cs typeface="American Typewriter"/>
              </a:rPr>
              <a:t>(Z2b)           </a:t>
            </a:r>
            <a:r>
              <a:rPr lang="en-US" sz="1400" dirty="0" smtClean="0">
                <a:latin typeface="Cambria Math"/>
                <a:cs typeface="Cambria Math"/>
              </a:rPr>
              <a:t>// element-wise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P = </a:t>
            </a:r>
            <a:r>
              <a:rPr lang="en-US" sz="1400" dirty="0" err="1" smtClean="0">
                <a:latin typeface="American Typewriter"/>
                <a:cs typeface="American Typewriter"/>
              </a:rPr>
              <a:t>softMax</a:t>
            </a:r>
            <a:r>
              <a:rPr lang="en-US" sz="1400" dirty="0" smtClean="0">
                <a:latin typeface="American Typewriter"/>
                <a:cs typeface="American Typewriter"/>
              </a:rPr>
              <a:t>(A2)         </a:t>
            </a:r>
            <a:r>
              <a:rPr lang="en-US" sz="1400" dirty="0">
                <a:latin typeface="Cambria Math"/>
                <a:cs typeface="Cambria Math"/>
              </a:rPr>
              <a:t>//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r>
              <a:rPr lang="en-US" sz="1400" dirty="0" smtClean="0">
                <a:latin typeface="Cambria Math"/>
                <a:cs typeface="Cambria Math"/>
              </a:rPr>
              <a:t> to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endParaRPr lang="en-US" sz="1400" dirty="0" smtClean="0">
              <a:latin typeface="Cambria Math"/>
              <a:cs typeface="Cambria Math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C = </a:t>
            </a:r>
            <a:r>
              <a:rPr lang="en-US" sz="1400" dirty="0" err="1" smtClean="0">
                <a:latin typeface="American Typewriter"/>
                <a:cs typeface="American Typewriter"/>
              </a:rPr>
              <a:t>crossEnt</a:t>
            </a:r>
            <a:r>
              <a:rPr lang="en-US" sz="1400" baseline="-25000" dirty="0" err="1" smtClean="0">
                <a:latin typeface="American Typewriter"/>
                <a:cs typeface="American Typewriter"/>
              </a:rPr>
              <a:t>Y</a:t>
            </a:r>
            <a:r>
              <a:rPr lang="en-US" sz="1400" dirty="0" smtClean="0">
                <a:latin typeface="American Typewriter"/>
                <a:cs typeface="American Typewriter"/>
              </a:rPr>
              <a:t>(P)        </a:t>
            </a:r>
            <a:r>
              <a:rPr lang="en-US" sz="1400" dirty="0" smtClean="0">
                <a:latin typeface="Cambria Math"/>
                <a:cs typeface="Cambria Math"/>
              </a:rPr>
              <a:t>// cost function</a:t>
            </a:r>
            <a:endParaRPr lang="en-US" sz="1400" dirty="0">
              <a:latin typeface="American Typewriter"/>
              <a:cs typeface="American Typewrit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50842" y="1161792"/>
            <a:ext cx="3978963" cy="1981826"/>
            <a:chOff x="4317866" y="4351079"/>
            <a:chExt cx="4523105" cy="2416791"/>
          </a:xfrm>
        </p:grpSpPr>
        <p:pic>
          <p:nvPicPr>
            <p:cNvPr id="17" name="Picture 16" descr="Screen Shot 2016-04-08 at 5.35.00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09"/>
            <a:stretch/>
          </p:blipFill>
          <p:spPr>
            <a:xfrm>
              <a:off x="4317866" y="4711290"/>
              <a:ext cx="4523105" cy="205658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4317866" y="4351079"/>
              <a:ext cx="2141018" cy="4503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dirty="0" smtClean="0"/>
                <a:t>Step 1: </a:t>
              </a:r>
              <a:r>
                <a:rPr lang="en-US" dirty="0" err="1" smtClean="0"/>
                <a:t>backprop</a:t>
              </a:r>
              <a:endParaRPr lang="en-US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342060" y="5286106"/>
            <a:ext cx="329230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68592" y="3171162"/>
            <a:ext cx="5375407" cy="2862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 = 1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dP</a:t>
            </a:r>
            <a:r>
              <a:rPr lang="en-US" dirty="0" smtClean="0">
                <a:latin typeface="American Typewriter"/>
                <a:cs typeface="American Typewriter"/>
              </a:rPr>
              <a:t>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 * </a:t>
            </a:r>
            <a:r>
              <a:rPr lang="en-US" dirty="0" err="1" smtClean="0">
                <a:latin typeface="American Typewriter"/>
                <a:cs typeface="American Typewriter"/>
              </a:rPr>
              <a:t>dCrossEnt</a:t>
            </a:r>
            <a:r>
              <a:rPr lang="en-US" baseline="-25000" dirty="0" err="1" smtClean="0">
                <a:latin typeface="American Typewriter"/>
                <a:cs typeface="American Typewriter"/>
              </a:rPr>
              <a:t>Y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dP</a:t>
            </a:r>
            <a:endParaRPr lang="en-US" dirty="0" smtClean="0">
              <a:latin typeface="American Typewriter"/>
              <a:cs typeface="American Typewriter"/>
            </a:endParaRP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/dA2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dP</a:t>
            </a:r>
            <a:r>
              <a:rPr lang="en-US" dirty="0" smtClean="0">
                <a:latin typeface="American Typewriter"/>
                <a:cs typeface="American Typewriter"/>
              </a:rPr>
              <a:t> * </a:t>
            </a:r>
            <a:r>
              <a:rPr lang="en-US" dirty="0" err="1" smtClean="0">
                <a:latin typeface="American Typewriter"/>
                <a:cs typeface="American Typewriter"/>
              </a:rPr>
              <a:t>dsoftmax</a:t>
            </a:r>
            <a:r>
              <a:rPr lang="en-US" dirty="0" smtClean="0">
                <a:latin typeface="American Typewriter"/>
                <a:cs typeface="American Typewriter"/>
              </a:rPr>
              <a:t>/dA2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/Z2b = </a:t>
            </a:r>
            <a:r>
              <a:rPr lang="en-US" dirty="0" err="1">
                <a:latin typeface="American Typewriter"/>
                <a:cs typeface="American Typewriter"/>
              </a:rPr>
              <a:t>dC</a:t>
            </a:r>
            <a:r>
              <a:rPr lang="en-US" dirty="0">
                <a:latin typeface="American Typewriter"/>
                <a:cs typeface="American Typewriter"/>
              </a:rPr>
              <a:t>/dA2 </a:t>
            </a:r>
            <a:r>
              <a:rPr lang="en-US" dirty="0" smtClean="0">
                <a:latin typeface="American Typewriter"/>
                <a:cs typeface="American Typewriter"/>
              </a:rPr>
              <a:t>* </a:t>
            </a:r>
            <a:r>
              <a:rPr lang="en-US" dirty="0" err="1" smtClean="0">
                <a:latin typeface="American Typewriter"/>
                <a:cs typeface="American Typewriter"/>
              </a:rPr>
              <a:t>dtanh</a:t>
            </a:r>
            <a:r>
              <a:rPr lang="en-US" dirty="0" smtClean="0">
                <a:latin typeface="American Typewriter"/>
                <a:cs typeface="American Typewriter"/>
              </a:rPr>
              <a:t>/dZ2b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/dZ1a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/dZ2b * (</a:t>
            </a:r>
            <a:r>
              <a:rPr lang="en-US" dirty="0" err="1" smtClean="0">
                <a:latin typeface="American Typewriter"/>
                <a:cs typeface="American Typewriter"/>
              </a:rPr>
              <a:t>dadd</a:t>
            </a:r>
            <a:r>
              <a:rPr lang="en-US" dirty="0" smtClean="0">
                <a:latin typeface="American Typewriter"/>
                <a:cs typeface="American Typewriter"/>
              </a:rPr>
              <a:t>*/dZ2a + </a:t>
            </a:r>
            <a:r>
              <a:rPr lang="en-US" dirty="0" err="1" smtClean="0">
                <a:latin typeface="American Typewriter"/>
                <a:cs typeface="American Typewriter"/>
              </a:rPr>
              <a:t>dadd</a:t>
            </a:r>
            <a:r>
              <a:rPr lang="en-US" dirty="0" smtClean="0">
                <a:latin typeface="American Typewriter"/>
                <a:cs typeface="American Typewriter"/>
              </a:rPr>
              <a:t>/dB2)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/dB2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/Z2b * 1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/dZ2a 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/dZ2b * (</a:t>
            </a:r>
            <a:r>
              <a:rPr lang="en-US" dirty="0" err="1" smtClean="0">
                <a:latin typeface="American Typewriter"/>
                <a:cs typeface="American Typewriter"/>
              </a:rPr>
              <a:t>dmul</a:t>
            </a:r>
            <a:r>
              <a:rPr lang="en-US" dirty="0" smtClean="0">
                <a:latin typeface="American Typewriter"/>
                <a:cs typeface="American Typewriter"/>
              </a:rPr>
              <a:t>/dA1 + </a:t>
            </a:r>
            <a:r>
              <a:rPr lang="en-US" dirty="0" err="1" smtClean="0">
                <a:latin typeface="American Typewriter"/>
                <a:cs typeface="American Typewriter"/>
              </a:rPr>
              <a:t>dmul</a:t>
            </a:r>
            <a:r>
              <a:rPr lang="en-US" dirty="0" smtClean="0">
                <a:latin typeface="American Typewriter"/>
                <a:cs typeface="American Typewriter"/>
              </a:rPr>
              <a:t>/dW2)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/dW2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/dZ2a * 1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/dA1 = …</a:t>
            </a:r>
          </a:p>
          <a:p>
            <a:endParaRPr lang="en-US" dirty="0" smtClean="0">
              <a:latin typeface="American Typewriter"/>
              <a:cs typeface="American Typewrit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8669" y="6362194"/>
            <a:ext cx="459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 Y; </a:t>
            </a:r>
            <a:r>
              <a:rPr lang="en-US" i="1" dirty="0" smtClean="0"/>
              <a:t>N </a:t>
            </a:r>
            <a:r>
              <a:rPr lang="en-US" dirty="0" smtClean="0"/>
              <a:t>rows; </a:t>
            </a:r>
            <a:r>
              <a:rPr lang="en-US" i="1" dirty="0" smtClean="0"/>
              <a:t>K </a:t>
            </a:r>
            <a:r>
              <a:rPr lang="en-US" dirty="0" smtClean="0"/>
              <a:t>outs; </a:t>
            </a:r>
            <a:r>
              <a:rPr lang="en-US" i="1" dirty="0" smtClean="0"/>
              <a:t>D </a:t>
            </a:r>
            <a:r>
              <a:rPr lang="en-US" dirty="0" smtClean="0"/>
              <a:t>feats, </a:t>
            </a:r>
            <a:r>
              <a:rPr lang="en-US" i="1" dirty="0" smtClean="0"/>
              <a:t>H </a:t>
            </a:r>
            <a:r>
              <a:rPr lang="en-US" dirty="0" smtClean="0"/>
              <a:t>hidden</a:t>
            </a:r>
            <a:r>
              <a:rPr lang="en-US" i="1" dirty="0" smtClean="0"/>
              <a:t> </a:t>
            </a:r>
            <a:endParaRPr lang="en-US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621691"/>
              </p:ext>
            </p:extLst>
          </p:nvPr>
        </p:nvGraphicFramePr>
        <p:xfrm>
          <a:off x="9224200" y="2016498"/>
          <a:ext cx="1821025" cy="887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4" name="Equation" r:id="rId7" imgW="990600" imgH="482600" progId="Equation.3">
                  <p:embed/>
                </p:oleObj>
              </mc:Choice>
              <mc:Fallback>
                <p:oleObj name="Equation" r:id="rId7" imgW="990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24200" y="2016498"/>
                        <a:ext cx="1821025" cy="887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7434420" y="3309803"/>
            <a:ext cx="65518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N*K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7434420" y="3646869"/>
            <a:ext cx="156566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(N*K) * (K*K) 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7527344" y="4011386"/>
            <a:ext cx="80892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(N*K) </a:t>
            </a:r>
            <a:endParaRPr lang="en-US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095714" y="4371228"/>
            <a:ext cx="574535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i="1" dirty="0" smtClean="0"/>
              <a:t>N*H</a:t>
            </a:r>
            <a:endParaRPr lang="en-US" sz="1400" i="1" dirty="0"/>
          </a:p>
        </p:txBody>
      </p:sp>
      <p:pic>
        <p:nvPicPr>
          <p:cNvPr id="36" name="Picture 35" descr="Screen Shot 2016-04-03 at 5.43.39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7" t="24072" r="14118" b="7541"/>
          <a:stretch/>
        </p:blipFill>
        <p:spPr>
          <a:xfrm>
            <a:off x="7608611" y="67365"/>
            <a:ext cx="1455318" cy="741032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845079"/>
              </p:ext>
            </p:extLst>
          </p:nvPr>
        </p:nvGraphicFramePr>
        <p:xfrm>
          <a:off x="6331621" y="5769106"/>
          <a:ext cx="2004650" cy="737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" name="Equation" r:id="rId10" imgW="1155700" imgH="482600" progId="Equation.3">
                  <p:embed/>
                </p:oleObj>
              </mc:Choice>
              <mc:Fallback>
                <p:oleObj name="Equation" r:id="rId10" imgW="1155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31621" y="5769106"/>
                        <a:ext cx="2004650" cy="73731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086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2-layer neural network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8669" y="1194364"/>
            <a:ext cx="3733823" cy="2123490"/>
            <a:chOff x="5011377" y="2154534"/>
            <a:chExt cx="4132623" cy="2392885"/>
          </a:xfrm>
        </p:grpSpPr>
        <p:pic>
          <p:nvPicPr>
            <p:cNvPr id="7" name="Picture 6" descr="Screen Shot 2016-04-08 at 5.28.5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88"/>
            <a:stretch/>
          </p:blipFill>
          <p:spPr>
            <a:xfrm>
              <a:off x="5011378" y="2888758"/>
              <a:ext cx="4132622" cy="5254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903" y="4093144"/>
              <a:ext cx="360516" cy="184880"/>
            </a:xfrm>
            <a:prstGeom prst="rect">
              <a:avLst/>
            </a:prstGeom>
          </p:spPr>
        </p:pic>
        <p:pic>
          <p:nvPicPr>
            <p:cNvPr id="9" name="Picture 8" descr="Screen Shot 2016-04-08 at 5.28.5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30" b="10127"/>
            <a:stretch/>
          </p:blipFill>
          <p:spPr>
            <a:xfrm>
              <a:off x="5011377" y="3382705"/>
              <a:ext cx="4132622" cy="56535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16092" y="3950969"/>
              <a:ext cx="902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19289" y="2531806"/>
              <a:ext cx="3433097" cy="201561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9289" y="2554644"/>
              <a:ext cx="9738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inputs: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8903" y="2679624"/>
              <a:ext cx="1900903" cy="25192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19289" y="2154534"/>
              <a:ext cx="1936024" cy="4161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dirty="0" smtClean="0"/>
                <a:t>Step 1: forward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2060" y="3503428"/>
            <a:ext cx="3292309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 Math"/>
                <a:cs typeface="Cambria Math"/>
              </a:rPr>
              <a:t>Inputs</a:t>
            </a:r>
            <a:r>
              <a:rPr lang="en-US" sz="1400" dirty="0" smtClean="0">
                <a:latin typeface="American Typewriter"/>
                <a:cs typeface="American Typewriter"/>
              </a:rPr>
              <a:t>: X,W1,B1,W2,B2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Z1a = </a:t>
            </a:r>
            <a:r>
              <a:rPr lang="en-US" sz="1400" dirty="0" err="1" smtClean="0">
                <a:latin typeface="American Typewriter"/>
                <a:cs typeface="American Typewriter"/>
              </a:rPr>
              <a:t>mul</a:t>
            </a:r>
            <a:r>
              <a:rPr lang="en-US" sz="1400" dirty="0" smtClean="0">
                <a:latin typeface="American Typewriter"/>
                <a:cs typeface="American Typewriter"/>
              </a:rPr>
              <a:t>(X,W1)        </a:t>
            </a:r>
            <a:r>
              <a:rPr lang="en-US" sz="1400" dirty="0" smtClean="0">
                <a:latin typeface="Cambria Math"/>
                <a:cs typeface="Cambria Math"/>
              </a:rPr>
              <a:t>// matrix </a:t>
            </a:r>
            <a:r>
              <a:rPr lang="en-US" sz="1400" dirty="0" err="1" smtClean="0">
                <a:latin typeface="Cambria Math"/>
                <a:cs typeface="Cambria Math"/>
              </a:rPr>
              <a:t>mult</a:t>
            </a:r>
            <a:endParaRPr lang="en-US" sz="1400" dirty="0" smtClean="0">
              <a:latin typeface="Cambria Math"/>
              <a:cs typeface="Cambria Math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Z1b = add(Z11,B1)      </a:t>
            </a:r>
            <a:r>
              <a:rPr lang="en-US" sz="1400" dirty="0" smtClean="0">
                <a:latin typeface="Cambria Math"/>
                <a:cs typeface="Cambria Math"/>
              </a:rPr>
              <a:t>// add bias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A1 = </a:t>
            </a:r>
            <a:r>
              <a:rPr lang="en-US" sz="1400" dirty="0" err="1" smtClean="0">
                <a:latin typeface="American Typewriter"/>
                <a:cs typeface="American Typewriter"/>
              </a:rPr>
              <a:t>tanh</a:t>
            </a:r>
            <a:r>
              <a:rPr lang="en-US" sz="1400" dirty="0" smtClean="0">
                <a:latin typeface="American Typewriter"/>
                <a:cs typeface="American Typewriter"/>
              </a:rPr>
              <a:t>(Z1b)            </a:t>
            </a:r>
            <a:r>
              <a:rPr lang="en-US" sz="1400" dirty="0" smtClean="0">
                <a:latin typeface="Cambria Math"/>
                <a:cs typeface="Cambria Math"/>
              </a:rPr>
              <a:t>//</a:t>
            </a:r>
            <a:r>
              <a:rPr lang="en-US" sz="1400" dirty="0">
                <a:latin typeface="Cambria Math"/>
                <a:cs typeface="Cambria Math"/>
              </a:rPr>
              <a:t>element-</a:t>
            </a:r>
            <a:r>
              <a:rPr lang="en-US" sz="1400" dirty="0" smtClean="0">
                <a:latin typeface="Cambria Math"/>
                <a:cs typeface="Cambria Math"/>
              </a:rPr>
              <a:t>wise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Z2a = </a:t>
            </a:r>
            <a:r>
              <a:rPr lang="en-US" sz="1400" dirty="0" err="1" smtClean="0">
                <a:latin typeface="American Typewriter"/>
                <a:cs typeface="American Typewriter"/>
              </a:rPr>
              <a:t>mul</a:t>
            </a:r>
            <a:r>
              <a:rPr lang="en-US" sz="1400" dirty="0" smtClean="0">
                <a:latin typeface="American Typewriter"/>
                <a:cs typeface="American Typewriter"/>
              </a:rPr>
              <a:t>(A1,W2) 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Z2b = add(Z2a,B2) 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A2 = </a:t>
            </a:r>
            <a:r>
              <a:rPr lang="en-US" sz="1400" dirty="0" err="1" smtClean="0">
                <a:latin typeface="American Typewriter"/>
                <a:cs typeface="American Typewriter"/>
              </a:rPr>
              <a:t>tanh</a:t>
            </a:r>
            <a:r>
              <a:rPr lang="en-US" sz="1400" dirty="0" smtClean="0">
                <a:latin typeface="American Typewriter"/>
                <a:cs typeface="American Typewriter"/>
              </a:rPr>
              <a:t>(Z2b)           </a:t>
            </a:r>
            <a:r>
              <a:rPr lang="en-US" sz="1400" dirty="0" smtClean="0">
                <a:latin typeface="Cambria Math"/>
                <a:cs typeface="Cambria Math"/>
              </a:rPr>
              <a:t>// element-wise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P = </a:t>
            </a:r>
            <a:r>
              <a:rPr lang="en-US" sz="1400" dirty="0" err="1" smtClean="0">
                <a:latin typeface="American Typewriter"/>
                <a:cs typeface="American Typewriter"/>
              </a:rPr>
              <a:t>softMax</a:t>
            </a:r>
            <a:r>
              <a:rPr lang="en-US" sz="1400" dirty="0" smtClean="0">
                <a:latin typeface="American Typewriter"/>
                <a:cs typeface="American Typewriter"/>
              </a:rPr>
              <a:t>(A2)         </a:t>
            </a:r>
            <a:r>
              <a:rPr lang="en-US" sz="1400" dirty="0">
                <a:latin typeface="Cambria Math"/>
                <a:cs typeface="Cambria Math"/>
              </a:rPr>
              <a:t>//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r>
              <a:rPr lang="en-US" sz="1400" dirty="0" smtClean="0">
                <a:latin typeface="Cambria Math"/>
                <a:cs typeface="Cambria Math"/>
              </a:rPr>
              <a:t> to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endParaRPr lang="en-US" sz="1400" dirty="0" smtClean="0">
              <a:latin typeface="Cambria Math"/>
              <a:cs typeface="Cambria Math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C = </a:t>
            </a:r>
            <a:r>
              <a:rPr lang="en-US" sz="1400" dirty="0" err="1" smtClean="0">
                <a:latin typeface="American Typewriter"/>
                <a:cs typeface="American Typewriter"/>
              </a:rPr>
              <a:t>crossEnt</a:t>
            </a:r>
            <a:r>
              <a:rPr lang="en-US" sz="1400" baseline="-25000" dirty="0" err="1" smtClean="0">
                <a:latin typeface="American Typewriter"/>
                <a:cs typeface="American Typewriter"/>
              </a:rPr>
              <a:t>Y</a:t>
            </a:r>
            <a:r>
              <a:rPr lang="en-US" sz="1400" dirty="0" smtClean="0">
                <a:latin typeface="American Typewriter"/>
                <a:cs typeface="American Typewriter"/>
              </a:rPr>
              <a:t>(P)        </a:t>
            </a:r>
            <a:r>
              <a:rPr lang="en-US" sz="1400" dirty="0" smtClean="0">
                <a:latin typeface="Cambria Math"/>
                <a:cs typeface="Cambria Math"/>
              </a:rPr>
              <a:t>// cost function</a:t>
            </a:r>
            <a:endParaRPr lang="en-US" sz="1400" dirty="0">
              <a:latin typeface="American Typewriter"/>
              <a:cs typeface="American Typewrit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727776" y="1150014"/>
            <a:ext cx="3978963" cy="1981826"/>
            <a:chOff x="4317866" y="4351079"/>
            <a:chExt cx="4523105" cy="2416791"/>
          </a:xfrm>
        </p:grpSpPr>
        <p:pic>
          <p:nvPicPr>
            <p:cNvPr id="17" name="Picture 16" descr="Screen Shot 2016-04-08 at 5.35.00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09"/>
            <a:stretch/>
          </p:blipFill>
          <p:spPr>
            <a:xfrm>
              <a:off x="4317866" y="4711290"/>
              <a:ext cx="4523105" cy="205658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4317866" y="4351079"/>
              <a:ext cx="2141018" cy="4503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dirty="0" smtClean="0"/>
                <a:t>Step 1: </a:t>
              </a:r>
              <a:r>
                <a:rPr lang="en-US" dirty="0" err="1" smtClean="0"/>
                <a:t>backprop</a:t>
              </a:r>
              <a:endParaRPr lang="en-US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342060" y="5286106"/>
            <a:ext cx="329230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68592" y="3171162"/>
            <a:ext cx="5375407" cy="2862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 = 1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dP</a:t>
            </a:r>
            <a:r>
              <a:rPr lang="en-US" dirty="0" smtClean="0">
                <a:latin typeface="American Typewriter"/>
                <a:cs typeface="American Typewriter"/>
              </a:rPr>
              <a:t>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 * </a:t>
            </a:r>
            <a:r>
              <a:rPr lang="en-US" dirty="0" err="1" smtClean="0">
                <a:latin typeface="American Typewriter"/>
                <a:cs typeface="American Typewriter"/>
              </a:rPr>
              <a:t>dCrossEnt</a:t>
            </a:r>
            <a:r>
              <a:rPr lang="en-US" baseline="-25000" dirty="0" err="1" smtClean="0">
                <a:latin typeface="American Typewriter"/>
                <a:cs typeface="American Typewriter"/>
              </a:rPr>
              <a:t>Y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dP</a:t>
            </a:r>
            <a:endParaRPr lang="en-US" dirty="0" smtClean="0">
              <a:latin typeface="American Typewriter"/>
              <a:cs typeface="American Typewriter"/>
            </a:endParaRP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/dA2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dP</a:t>
            </a:r>
            <a:r>
              <a:rPr lang="en-US" dirty="0" smtClean="0">
                <a:latin typeface="American Typewriter"/>
                <a:cs typeface="American Typewriter"/>
              </a:rPr>
              <a:t> * </a:t>
            </a:r>
            <a:r>
              <a:rPr lang="en-US" dirty="0" err="1" smtClean="0">
                <a:latin typeface="American Typewriter"/>
                <a:cs typeface="American Typewriter"/>
              </a:rPr>
              <a:t>dsoftmax</a:t>
            </a:r>
            <a:r>
              <a:rPr lang="en-US" dirty="0" smtClean="0">
                <a:latin typeface="American Typewriter"/>
                <a:cs typeface="American Typewriter"/>
              </a:rPr>
              <a:t>/dA2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/Z2b = </a:t>
            </a:r>
            <a:r>
              <a:rPr lang="en-US" dirty="0" err="1">
                <a:latin typeface="American Typewriter"/>
                <a:cs typeface="American Typewriter"/>
              </a:rPr>
              <a:t>dC</a:t>
            </a:r>
            <a:r>
              <a:rPr lang="en-US" dirty="0">
                <a:latin typeface="American Typewriter"/>
                <a:cs typeface="American Typewriter"/>
              </a:rPr>
              <a:t>/dA2 </a:t>
            </a:r>
            <a:r>
              <a:rPr lang="en-US" dirty="0" smtClean="0">
                <a:latin typeface="American Typewriter"/>
                <a:cs typeface="American Typewriter"/>
              </a:rPr>
              <a:t>* </a:t>
            </a:r>
            <a:r>
              <a:rPr lang="en-US" dirty="0" err="1" smtClean="0">
                <a:latin typeface="American Typewriter"/>
                <a:cs typeface="American Typewriter"/>
              </a:rPr>
              <a:t>dtanh</a:t>
            </a:r>
            <a:r>
              <a:rPr lang="en-US" dirty="0" smtClean="0">
                <a:latin typeface="American Typewriter"/>
                <a:cs typeface="American Typewriter"/>
              </a:rPr>
              <a:t>/dZ2b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/dZ1a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/dZ2b * (</a:t>
            </a:r>
            <a:r>
              <a:rPr lang="en-US" dirty="0" err="1" smtClean="0">
                <a:latin typeface="American Typewriter"/>
                <a:cs typeface="American Typewriter"/>
              </a:rPr>
              <a:t>dadd</a:t>
            </a:r>
            <a:r>
              <a:rPr lang="en-US" dirty="0" smtClean="0">
                <a:latin typeface="American Typewriter"/>
                <a:cs typeface="American Typewriter"/>
              </a:rPr>
              <a:t>/dZ2a + </a:t>
            </a:r>
            <a:r>
              <a:rPr lang="en-US" dirty="0" err="1" smtClean="0">
                <a:latin typeface="American Typewriter"/>
                <a:cs typeface="American Typewriter"/>
              </a:rPr>
              <a:t>dadd</a:t>
            </a:r>
            <a:r>
              <a:rPr lang="en-US" dirty="0" smtClean="0">
                <a:latin typeface="American Typewriter"/>
                <a:cs typeface="American Typewriter"/>
              </a:rPr>
              <a:t>/dB2)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/dB2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/Z2b * 1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/dZ2a 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/dZ2b * (</a:t>
            </a:r>
            <a:r>
              <a:rPr lang="en-US" dirty="0" err="1" smtClean="0">
                <a:latin typeface="American Typewriter"/>
                <a:cs typeface="American Typewriter"/>
              </a:rPr>
              <a:t>dmul</a:t>
            </a:r>
            <a:r>
              <a:rPr lang="en-US" dirty="0" smtClean="0">
                <a:latin typeface="American Typewriter"/>
                <a:cs typeface="American Typewriter"/>
              </a:rPr>
              <a:t>/dA1 + </a:t>
            </a:r>
            <a:r>
              <a:rPr lang="en-US" dirty="0" err="1" smtClean="0">
                <a:latin typeface="American Typewriter"/>
                <a:cs typeface="American Typewriter"/>
              </a:rPr>
              <a:t>dmul</a:t>
            </a:r>
            <a:r>
              <a:rPr lang="en-US" dirty="0" smtClean="0">
                <a:latin typeface="American Typewriter"/>
                <a:cs typeface="American Typewriter"/>
              </a:rPr>
              <a:t>/dW2)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/dW2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/dZ2a * 1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/dA1 = …</a:t>
            </a:r>
          </a:p>
          <a:p>
            <a:endParaRPr lang="en-US" dirty="0" smtClean="0">
              <a:latin typeface="American Typewriter"/>
              <a:cs typeface="American Typewrit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8669" y="6362194"/>
            <a:ext cx="459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 Y; </a:t>
            </a:r>
            <a:r>
              <a:rPr lang="en-US" i="1" dirty="0" smtClean="0"/>
              <a:t>N </a:t>
            </a:r>
            <a:r>
              <a:rPr lang="en-US" dirty="0" smtClean="0"/>
              <a:t>rows; </a:t>
            </a:r>
            <a:r>
              <a:rPr lang="en-US" i="1" dirty="0" smtClean="0"/>
              <a:t>K </a:t>
            </a:r>
            <a:r>
              <a:rPr lang="en-US" dirty="0" smtClean="0"/>
              <a:t>outs; </a:t>
            </a:r>
            <a:r>
              <a:rPr lang="en-US" i="1" dirty="0" smtClean="0"/>
              <a:t>D </a:t>
            </a:r>
            <a:r>
              <a:rPr lang="en-US" dirty="0" smtClean="0"/>
              <a:t>feats, </a:t>
            </a:r>
            <a:r>
              <a:rPr lang="en-US" i="1" dirty="0" smtClean="0"/>
              <a:t>H </a:t>
            </a:r>
            <a:r>
              <a:rPr lang="en-US" dirty="0" smtClean="0"/>
              <a:t>hidden</a:t>
            </a:r>
            <a:r>
              <a:rPr lang="en-US" i="1" dirty="0" smtClean="0"/>
              <a:t> </a:t>
            </a:r>
            <a:endParaRPr lang="en-US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464184"/>
              </p:ext>
            </p:extLst>
          </p:nvPr>
        </p:nvGraphicFramePr>
        <p:xfrm>
          <a:off x="6634163" y="5430838"/>
          <a:ext cx="23590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Equation" r:id="rId7" imgW="1155700" imgH="482600" progId="Equation.3">
                  <p:embed/>
                </p:oleObj>
              </mc:Choice>
              <mc:Fallback>
                <p:oleObj name="Equation" r:id="rId7" imgW="1155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34163" y="5430838"/>
                        <a:ext cx="2359025" cy="9842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7434420" y="3309803"/>
            <a:ext cx="65518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N*K</a:t>
            </a:r>
            <a:endParaRPr lang="en-US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193840" y="4392248"/>
            <a:ext cx="574535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i="1" dirty="0" smtClean="0"/>
              <a:t>N*H</a:t>
            </a:r>
            <a:endParaRPr lang="en-US" sz="1400" i="1" dirty="0"/>
          </a:p>
        </p:txBody>
      </p:sp>
      <p:cxnSp>
        <p:nvCxnSpPr>
          <p:cNvPr id="4" name="Straight Arrow Connector 3"/>
          <p:cNvCxnSpPr>
            <a:stCxn id="26" idx="0"/>
          </p:cNvCxnSpPr>
          <p:nvPr/>
        </p:nvCxnSpPr>
        <p:spPr>
          <a:xfrm flipH="1" flipV="1">
            <a:off x="6515020" y="3768416"/>
            <a:ext cx="1297465" cy="1662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26430" y="5715863"/>
            <a:ext cx="3809893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Need a backward form for each matrix operation used in forward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383538" y="5430649"/>
            <a:ext cx="191856" cy="2852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04911" y="3768416"/>
            <a:ext cx="1187365" cy="19474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62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2-layer neural network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802" y="1250513"/>
            <a:ext cx="3733823" cy="2123490"/>
            <a:chOff x="5011377" y="2154534"/>
            <a:chExt cx="4132623" cy="2392885"/>
          </a:xfrm>
        </p:grpSpPr>
        <p:pic>
          <p:nvPicPr>
            <p:cNvPr id="7" name="Picture 6" descr="Screen Shot 2016-04-08 at 5.28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88"/>
            <a:stretch/>
          </p:blipFill>
          <p:spPr>
            <a:xfrm>
              <a:off x="5011378" y="2888758"/>
              <a:ext cx="4132622" cy="5254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1537" y="4114406"/>
              <a:ext cx="360516" cy="236673"/>
            </a:xfrm>
            <a:prstGeom prst="rect">
              <a:avLst/>
            </a:prstGeom>
          </p:spPr>
        </p:pic>
        <p:pic>
          <p:nvPicPr>
            <p:cNvPr id="9" name="Picture 8" descr="Screen Shot 2016-04-08 at 5.28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30" b="10127"/>
            <a:stretch/>
          </p:blipFill>
          <p:spPr>
            <a:xfrm>
              <a:off x="5011377" y="3382705"/>
              <a:ext cx="4132622" cy="56535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16092" y="3950969"/>
              <a:ext cx="902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19289" y="2531806"/>
              <a:ext cx="3433097" cy="201561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9289" y="2554644"/>
              <a:ext cx="9738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inputs: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903" y="2679624"/>
              <a:ext cx="1900903" cy="25192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19289" y="2154534"/>
              <a:ext cx="1936024" cy="4161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dirty="0" smtClean="0"/>
                <a:t>Step 1: forward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2060" y="3503428"/>
            <a:ext cx="3292309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 Math"/>
                <a:cs typeface="Cambria Math"/>
              </a:rPr>
              <a:t>Inputs</a:t>
            </a:r>
            <a:r>
              <a:rPr lang="en-US" sz="1400" dirty="0" smtClean="0">
                <a:latin typeface="American Typewriter"/>
                <a:cs typeface="American Typewriter"/>
              </a:rPr>
              <a:t>: X,W1,B1,W2,B2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Z1a = </a:t>
            </a:r>
            <a:r>
              <a:rPr lang="en-US" sz="1400" dirty="0" err="1" smtClean="0">
                <a:latin typeface="American Typewriter"/>
                <a:cs typeface="American Typewriter"/>
              </a:rPr>
              <a:t>mul</a:t>
            </a:r>
            <a:r>
              <a:rPr lang="en-US" sz="1400" dirty="0" smtClean="0">
                <a:latin typeface="American Typewriter"/>
                <a:cs typeface="American Typewriter"/>
              </a:rPr>
              <a:t>(X,W1)        </a:t>
            </a:r>
            <a:r>
              <a:rPr lang="en-US" sz="1400" dirty="0" smtClean="0">
                <a:latin typeface="Cambria Math"/>
                <a:cs typeface="Cambria Math"/>
              </a:rPr>
              <a:t>// matrix </a:t>
            </a:r>
            <a:r>
              <a:rPr lang="en-US" sz="1400" dirty="0" err="1" smtClean="0">
                <a:latin typeface="Cambria Math"/>
                <a:cs typeface="Cambria Math"/>
              </a:rPr>
              <a:t>mult</a:t>
            </a:r>
            <a:endParaRPr lang="en-US" sz="1400" dirty="0" smtClean="0">
              <a:latin typeface="Cambria Math"/>
              <a:cs typeface="Cambria Math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Z1b = add(Z11,B1)      </a:t>
            </a:r>
            <a:r>
              <a:rPr lang="en-US" sz="1400" dirty="0" smtClean="0">
                <a:latin typeface="Cambria Math"/>
                <a:cs typeface="Cambria Math"/>
              </a:rPr>
              <a:t>// add bias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A1 = </a:t>
            </a:r>
            <a:r>
              <a:rPr lang="en-US" sz="1400" dirty="0" err="1" smtClean="0">
                <a:latin typeface="American Typewriter"/>
                <a:cs typeface="American Typewriter"/>
              </a:rPr>
              <a:t>tanh</a:t>
            </a:r>
            <a:r>
              <a:rPr lang="en-US" sz="1400" dirty="0" smtClean="0">
                <a:latin typeface="American Typewriter"/>
                <a:cs typeface="American Typewriter"/>
              </a:rPr>
              <a:t>(Z1b)            </a:t>
            </a:r>
            <a:r>
              <a:rPr lang="en-US" sz="1400" dirty="0" smtClean="0">
                <a:latin typeface="Cambria Math"/>
                <a:cs typeface="Cambria Math"/>
              </a:rPr>
              <a:t>//</a:t>
            </a:r>
            <a:r>
              <a:rPr lang="en-US" sz="1400" dirty="0">
                <a:latin typeface="Cambria Math"/>
                <a:cs typeface="Cambria Math"/>
              </a:rPr>
              <a:t>element-</a:t>
            </a:r>
            <a:r>
              <a:rPr lang="en-US" sz="1400" dirty="0" smtClean="0">
                <a:latin typeface="Cambria Math"/>
                <a:cs typeface="Cambria Math"/>
              </a:rPr>
              <a:t>wise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Z2a = </a:t>
            </a:r>
            <a:r>
              <a:rPr lang="en-US" sz="1400" dirty="0" err="1" smtClean="0">
                <a:latin typeface="American Typewriter"/>
                <a:cs typeface="American Typewriter"/>
              </a:rPr>
              <a:t>mul</a:t>
            </a:r>
            <a:r>
              <a:rPr lang="en-US" sz="1400" dirty="0" smtClean="0">
                <a:latin typeface="American Typewriter"/>
                <a:cs typeface="American Typewriter"/>
              </a:rPr>
              <a:t>(A1,W2) 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Z2b = add(Z2a,B2) 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A2 = </a:t>
            </a:r>
            <a:r>
              <a:rPr lang="en-US" sz="1400" dirty="0" err="1" smtClean="0">
                <a:latin typeface="American Typewriter"/>
                <a:cs typeface="American Typewriter"/>
              </a:rPr>
              <a:t>tanh</a:t>
            </a:r>
            <a:r>
              <a:rPr lang="en-US" sz="1400" dirty="0" smtClean="0">
                <a:latin typeface="American Typewriter"/>
                <a:cs typeface="American Typewriter"/>
              </a:rPr>
              <a:t>(Z2b)           </a:t>
            </a:r>
            <a:r>
              <a:rPr lang="en-US" sz="1400" dirty="0" smtClean="0">
                <a:latin typeface="Cambria Math"/>
                <a:cs typeface="Cambria Math"/>
              </a:rPr>
              <a:t>// element-wise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P = </a:t>
            </a:r>
            <a:r>
              <a:rPr lang="en-US" sz="1400" dirty="0" err="1" smtClean="0">
                <a:latin typeface="American Typewriter"/>
                <a:cs typeface="American Typewriter"/>
              </a:rPr>
              <a:t>softMax</a:t>
            </a:r>
            <a:r>
              <a:rPr lang="en-US" sz="1400" dirty="0" smtClean="0">
                <a:latin typeface="American Typewriter"/>
                <a:cs typeface="American Typewriter"/>
              </a:rPr>
              <a:t>(A2)         </a:t>
            </a:r>
            <a:r>
              <a:rPr lang="en-US" sz="1400" dirty="0">
                <a:latin typeface="Cambria Math"/>
                <a:cs typeface="Cambria Math"/>
              </a:rPr>
              <a:t>//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r>
              <a:rPr lang="en-US" sz="1400" dirty="0" smtClean="0">
                <a:latin typeface="Cambria Math"/>
                <a:cs typeface="Cambria Math"/>
              </a:rPr>
              <a:t> to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endParaRPr lang="en-US" sz="1400" dirty="0" smtClean="0">
              <a:latin typeface="Cambria Math"/>
              <a:cs typeface="Cambria Math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C = </a:t>
            </a:r>
            <a:r>
              <a:rPr lang="en-US" sz="1400" dirty="0" err="1" smtClean="0">
                <a:latin typeface="American Typewriter"/>
                <a:cs typeface="American Typewriter"/>
              </a:rPr>
              <a:t>crossEnt</a:t>
            </a:r>
            <a:r>
              <a:rPr lang="en-US" sz="1400" baseline="-25000" dirty="0" err="1" smtClean="0">
                <a:latin typeface="American Typewriter"/>
                <a:cs typeface="American Typewriter"/>
              </a:rPr>
              <a:t>Y</a:t>
            </a:r>
            <a:r>
              <a:rPr lang="en-US" sz="1400" dirty="0" smtClean="0">
                <a:latin typeface="American Typewriter"/>
                <a:cs typeface="American Typewriter"/>
              </a:rPr>
              <a:t>(P)        </a:t>
            </a:r>
            <a:r>
              <a:rPr lang="en-US" sz="1400" dirty="0" smtClean="0">
                <a:latin typeface="Cambria Math"/>
                <a:cs typeface="Cambria Math"/>
              </a:rPr>
              <a:t>// cost function</a:t>
            </a:r>
            <a:endParaRPr lang="en-US" sz="1400" dirty="0">
              <a:latin typeface="American Typewriter"/>
              <a:cs typeface="American Typewrit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727776" y="1150014"/>
            <a:ext cx="3978963" cy="1981826"/>
            <a:chOff x="4317866" y="4351079"/>
            <a:chExt cx="4523105" cy="2416791"/>
          </a:xfrm>
        </p:grpSpPr>
        <p:pic>
          <p:nvPicPr>
            <p:cNvPr id="17" name="Picture 16" descr="Screen Shot 2016-04-08 at 5.35.00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09"/>
            <a:stretch/>
          </p:blipFill>
          <p:spPr>
            <a:xfrm>
              <a:off x="4317866" y="4711290"/>
              <a:ext cx="4523105" cy="205658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4317866" y="4351079"/>
              <a:ext cx="2141018" cy="4503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dirty="0" smtClean="0"/>
                <a:t>Step 1: </a:t>
              </a:r>
              <a:r>
                <a:rPr lang="en-US" dirty="0" err="1" smtClean="0"/>
                <a:t>backprop</a:t>
              </a:r>
              <a:endParaRPr lang="en-US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342060" y="5286106"/>
            <a:ext cx="329230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68592" y="3171162"/>
            <a:ext cx="5375407" cy="2862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 = 1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dP</a:t>
            </a:r>
            <a:r>
              <a:rPr lang="en-US" dirty="0" smtClean="0">
                <a:latin typeface="American Typewriter"/>
                <a:cs typeface="American Typewriter"/>
              </a:rPr>
              <a:t>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 * </a:t>
            </a:r>
            <a:r>
              <a:rPr lang="en-US" dirty="0" err="1" smtClean="0">
                <a:latin typeface="American Typewriter"/>
                <a:cs typeface="American Typewriter"/>
              </a:rPr>
              <a:t>dCrossEnt</a:t>
            </a:r>
            <a:r>
              <a:rPr lang="en-US" baseline="-25000" dirty="0" err="1" smtClean="0">
                <a:latin typeface="American Typewriter"/>
                <a:cs typeface="American Typewriter"/>
              </a:rPr>
              <a:t>Y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dP</a:t>
            </a:r>
            <a:endParaRPr lang="en-US" dirty="0" smtClean="0">
              <a:latin typeface="American Typewriter"/>
              <a:cs typeface="American Typewriter"/>
            </a:endParaRP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/dA2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</a:t>
            </a:r>
            <a:r>
              <a:rPr lang="en-US" dirty="0" err="1" smtClean="0">
                <a:latin typeface="American Typewriter"/>
                <a:cs typeface="American Typewriter"/>
              </a:rPr>
              <a:t>dP</a:t>
            </a:r>
            <a:r>
              <a:rPr lang="en-US" dirty="0" smtClean="0">
                <a:latin typeface="American Typewriter"/>
                <a:cs typeface="American Typewriter"/>
              </a:rPr>
              <a:t> * </a:t>
            </a:r>
            <a:r>
              <a:rPr lang="en-US" dirty="0" err="1" smtClean="0">
                <a:latin typeface="American Typewriter"/>
                <a:cs typeface="American Typewriter"/>
              </a:rPr>
              <a:t>dsoftmax</a:t>
            </a:r>
            <a:r>
              <a:rPr lang="en-US" dirty="0" smtClean="0">
                <a:latin typeface="American Typewriter"/>
                <a:cs typeface="American Typewriter"/>
              </a:rPr>
              <a:t>/dA2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/Z2b = </a:t>
            </a:r>
            <a:r>
              <a:rPr lang="en-US" dirty="0" err="1">
                <a:latin typeface="American Typewriter"/>
                <a:cs typeface="American Typewriter"/>
              </a:rPr>
              <a:t>dC</a:t>
            </a:r>
            <a:r>
              <a:rPr lang="en-US" dirty="0">
                <a:latin typeface="American Typewriter"/>
                <a:cs typeface="American Typewriter"/>
              </a:rPr>
              <a:t>/dA2 </a:t>
            </a:r>
            <a:r>
              <a:rPr lang="en-US" dirty="0" smtClean="0">
                <a:latin typeface="American Typewriter"/>
                <a:cs typeface="American Typewriter"/>
              </a:rPr>
              <a:t>* </a:t>
            </a:r>
            <a:r>
              <a:rPr lang="en-US" dirty="0" err="1" smtClean="0">
                <a:latin typeface="American Typewriter"/>
                <a:cs typeface="American Typewriter"/>
              </a:rPr>
              <a:t>dtanh</a:t>
            </a:r>
            <a:r>
              <a:rPr lang="en-US" dirty="0" smtClean="0">
                <a:latin typeface="American Typewriter"/>
                <a:cs typeface="American Typewriter"/>
              </a:rPr>
              <a:t>/dZ2b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/dZ1a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/dZ2b * (</a:t>
            </a:r>
            <a:r>
              <a:rPr lang="en-US" dirty="0" err="1" smtClean="0">
                <a:latin typeface="American Typewriter"/>
                <a:cs typeface="American Typewriter"/>
              </a:rPr>
              <a:t>dadd</a:t>
            </a:r>
            <a:r>
              <a:rPr lang="en-US" dirty="0" smtClean="0">
                <a:latin typeface="American Typewriter"/>
                <a:cs typeface="American Typewriter"/>
              </a:rPr>
              <a:t>/dZ2a + </a:t>
            </a:r>
            <a:r>
              <a:rPr lang="en-US" dirty="0" err="1" smtClean="0">
                <a:latin typeface="American Typewriter"/>
                <a:cs typeface="American Typewriter"/>
              </a:rPr>
              <a:t>dadd</a:t>
            </a:r>
            <a:r>
              <a:rPr lang="en-US" dirty="0" smtClean="0">
                <a:latin typeface="American Typewriter"/>
                <a:cs typeface="American Typewriter"/>
              </a:rPr>
              <a:t>/dB2)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/dB2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/Z2b * 1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/dZ2a 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/dZ2b * (</a:t>
            </a:r>
            <a:r>
              <a:rPr lang="en-US" dirty="0" err="1" smtClean="0">
                <a:latin typeface="American Typewriter"/>
                <a:cs typeface="American Typewriter"/>
              </a:rPr>
              <a:t>dmul</a:t>
            </a:r>
            <a:r>
              <a:rPr lang="en-US" dirty="0" smtClean="0">
                <a:latin typeface="American Typewriter"/>
                <a:cs typeface="American Typewriter"/>
              </a:rPr>
              <a:t>/dA1 + </a:t>
            </a:r>
            <a:r>
              <a:rPr lang="en-US" dirty="0" err="1" smtClean="0">
                <a:latin typeface="American Typewriter"/>
                <a:cs typeface="American Typewriter"/>
              </a:rPr>
              <a:t>dmul</a:t>
            </a:r>
            <a:r>
              <a:rPr lang="en-US" dirty="0" smtClean="0">
                <a:latin typeface="American Typewriter"/>
                <a:cs typeface="American Typewriter"/>
              </a:rPr>
              <a:t>/dW2)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/dW2 = </a:t>
            </a:r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/dZ2a * 1</a:t>
            </a:r>
          </a:p>
          <a:p>
            <a:r>
              <a:rPr lang="en-US" dirty="0" err="1" smtClean="0">
                <a:latin typeface="American Typewriter"/>
                <a:cs typeface="American Typewriter"/>
              </a:rPr>
              <a:t>dC</a:t>
            </a:r>
            <a:r>
              <a:rPr lang="en-US" dirty="0" smtClean="0">
                <a:latin typeface="American Typewriter"/>
                <a:cs typeface="American Typewriter"/>
              </a:rPr>
              <a:t>/dA1 = …</a:t>
            </a:r>
          </a:p>
          <a:p>
            <a:endParaRPr lang="en-US" dirty="0" smtClean="0">
              <a:latin typeface="American Typewriter"/>
              <a:cs typeface="American Typewrit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8669" y="6362194"/>
            <a:ext cx="459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 Y; </a:t>
            </a:r>
            <a:r>
              <a:rPr lang="en-US" i="1" dirty="0" smtClean="0"/>
              <a:t>N </a:t>
            </a:r>
            <a:r>
              <a:rPr lang="en-US" dirty="0" smtClean="0"/>
              <a:t>rows; </a:t>
            </a:r>
            <a:r>
              <a:rPr lang="en-US" i="1" dirty="0" smtClean="0"/>
              <a:t>K </a:t>
            </a:r>
            <a:r>
              <a:rPr lang="en-US" dirty="0" smtClean="0"/>
              <a:t>outs; </a:t>
            </a:r>
            <a:r>
              <a:rPr lang="en-US" i="1" dirty="0" smtClean="0"/>
              <a:t>D </a:t>
            </a:r>
            <a:r>
              <a:rPr lang="en-US" dirty="0" smtClean="0"/>
              <a:t>feats, </a:t>
            </a:r>
            <a:r>
              <a:rPr lang="en-US" i="1" dirty="0" smtClean="0"/>
              <a:t>H </a:t>
            </a:r>
            <a:r>
              <a:rPr lang="en-US" dirty="0" smtClean="0"/>
              <a:t>hidden</a:t>
            </a:r>
            <a:r>
              <a:rPr lang="en-US" i="1" dirty="0" smtClean="0"/>
              <a:t> 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434420" y="3309803"/>
            <a:ext cx="65518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N*K</a:t>
            </a:r>
            <a:endParaRPr lang="en-US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193840" y="4392248"/>
            <a:ext cx="574535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i="1" dirty="0" smtClean="0"/>
              <a:t>N*H</a:t>
            </a:r>
            <a:endParaRPr lang="en-US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1226430" y="5715863"/>
            <a:ext cx="516469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Need a backward form for each matrix operation used in forward</a:t>
            </a:r>
            <a:r>
              <a:rPr lang="en-US" b="1" dirty="0" smtClean="0"/>
              <a:t>, with respect to each argument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249668" y="3985228"/>
            <a:ext cx="325726" cy="1730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04911" y="5100266"/>
            <a:ext cx="1786209" cy="615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8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2-layer neural network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802" y="1250513"/>
            <a:ext cx="3733823" cy="2123490"/>
            <a:chOff x="5011377" y="2154534"/>
            <a:chExt cx="4132623" cy="2392885"/>
          </a:xfrm>
        </p:grpSpPr>
        <p:pic>
          <p:nvPicPr>
            <p:cNvPr id="7" name="Picture 6" descr="Screen Shot 2016-04-08 at 5.28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88"/>
            <a:stretch/>
          </p:blipFill>
          <p:spPr>
            <a:xfrm>
              <a:off x="5011378" y="2888758"/>
              <a:ext cx="4132622" cy="5254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1537" y="4114406"/>
              <a:ext cx="360516" cy="236673"/>
            </a:xfrm>
            <a:prstGeom prst="rect">
              <a:avLst/>
            </a:prstGeom>
          </p:spPr>
        </p:pic>
        <p:pic>
          <p:nvPicPr>
            <p:cNvPr id="9" name="Picture 8" descr="Screen Shot 2016-04-08 at 5.28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30" b="10127"/>
            <a:stretch/>
          </p:blipFill>
          <p:spPr>
            <a:xfrm>
              <a:off x="5011377" y="3382705"/>
              <a:ext cx="4132622" cy="56535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16092" y="3950969"/>
              <a:ext cx="902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19289" y="2531806"/>
              <a:ext cx="3433097" cy="201561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9289" y="2554644"/>
              <a:ext cx="9738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inputs: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903" y="2679624"/>
              <a:ext cx="1900903" cy="25192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19289" y="2154534"/>
              <a:ext cx="1936024" cy="4161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dirty="0" smtClean="0"/>
                <a:t>Step 1: forward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2060" y="3503428"/>
            <a:ext cx="3292309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 Math"/>
                <a:cs typeface="Cambria Math"/>
              </a:rPr>
              <a:t>Inputs</a:t>
            </a:r>
            <a:r>
              <a:rPr lang="en-US" sz="1400" dirty="0" smtClean="0">
                <a:latin typeface="American Typewriter"/>
                <a:cs typeface="American Typewriter"/>
              </a:rPr>
              <a:t>: X,W1,B1,W2,B2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Z1a = </a:t>
            </a:r>
            <a:r>
              <a:rPr lang="en-US" sz="1400" dirty="0" err="1" smtClean="0">
                <a:latin typeface="American Typewriter"/>
                <a:cs typeface="American Typewriter"/>
              </a:rPr>
              <a:t>mul</a:t>
            </a:r>
            <a:r>
              <a:rPr lang="en-US" sz="1400" dirty="0" smtClean="0">
                <a:latin typeface="American Typewriter"/>
                <a:cs typeface="American Typewriter"/>
              </a:rPr>
              <a:t>(X,W1)        </a:t>
            </a:r>
            <a:r>
              <a:rPr lang="en-US" sz="1400" dirty="0" smtClean="0">
                <a:latin typeface="Cambria Math"/>
                <a:cs typeface="Cambria Math"/>
              </a:rPr>
              <a:t>// matrix </a:t>
            </a:r>
            <a:r>
              <a:rPr lang="en-US" sz="1400" dirty="0" err="1" smtClean="0">
                <a:latin typeface="Cambria Math"/>
                <a:cs typeface="Cambria Math"/>
              </a:rPr>
              <a:t>mult</a:t>
            </a:r>
            <a:endParaRPr lang="en-US" sz="1400" dirty="0" smtClean="0">
              <a:latin typeface="Cambria Math"/>
              <a:cs typeface="Cambria Math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Z1b = add(Z11,B1)      </a:t>
            </a:r>
            <a:r>
              <a:rPr lang="en-US" sz="1400" dirty="0" smtClean="0">
                <a:latin typeface="Cambria Math"/>
                <a:cs typeface="Cambria Math"/>
              </a:rPr>
              <a:t>// add bias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A1 = </a:t>
            </a:r>
            <a:r>
              <a:rPr lang="en-US" sz="1400" dirty="0" err="1" smtClean="0">
                <a:latin typeface="American Typewriter"/>
                <a:cs typeface="American Typewriter"/>
              </a:rPr>
              <a:t>tanh</a:t>
            </a:r>
            <a:r>
              <a:rPr lang="en-US" sz="1400" dirty="0" smtClean="0">
                <a:latin typeface="American Typewriter"/>
                <a:cs typeface="American Typewriter"/>
              </a:rPr>
              <a:t>(Z1b)            </a:t>
            </a:r>
            <a:r>
              <a:rPr lang="en-US" sz="1400" dirty="0" smtClean="0">
                <a:latin typeface="Cambria Math"/>
                <a:cs typeface="Cambria Math"/>
              </a:rPr>
              <a:t>//</a:t>
            </a:r>
            <a:r>
              <a:rPr lang="en-US" sz="1400" dirty="0">
                <a:latin typeface="Cambria Math"/>
                <a:cs typeface="Cambria Math"/>
              </a:rPr>
              <a:t>element-</a:t>
            </a:r>
            <a:r>
              <a:rPr lang="en-US" sz="1400" dirty="0" smtClean="0">
                <a:latin typeface="Cambria Math"/>
                <a:cs typeface="Cambria Math"/>
              </a:rPr>
              <a:t>wise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Z2a = </a:t>
            </a:r>
            <a:r>
              <a:rPr lang="en-US" sz="1400" dirty="0" err="1" smtClean="0">
                <a:latin typeface="American Typewriter"/>
                <a:cs typeface="American Typewriter"/>
              </a:rPr>
              <a:t>mul</a:t>
            </a:r>
            <a:r>
              <a:rPr lang="en-US" sz="1400" dirty="0" smtClean="0">
                <a:latin typeface="American Typewriter"/>
                <a:cs typeface="American Typewriter"/>
              </a:rPr>
              <a:t>(A1,W2) 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Z2b = add(Z2a,B2) 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A2 = </a:t>
            </a:r>
            <a:r>
              <a:rPr lang="en-US" sz="1400" dirty="0" err="1" smtClean="0">
                <a:latin typeface="American Typewriter"/>
                <a:cs typeface="American Typewriter"/>
              </a:rPr>
              <a:t>tanh</a:t>
            </a:r>
            <a:r>
              <a:rPr lang="en-US" sz="1400" dirty="0" smtClean="0">
                <a:latin typeface="American Typewriter"/>
                <a:cs typeface="American Typewriter"/>
              </a:rPr>
              <a:t>(Z2b)           </a:t>
            </a:r>
            <a:r>
              <a:rPr lang="en-US" sz="1400" dirty="0" smtClean="0">
                <a:latin typeface="Cambria Math"/>
                <a:cs typeface="Cambria Math"/>
              </a:rPr>
              <a:t>// element-wise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P = </a:t>
            </a:r>
            <a:r>
              <a:rPr lang="en-US" sz="1400" dirty="0" err="1" smtClean="0">
                <a:latin typeface="American Typewriter"/>
                <a:cs typeface="American Typewriter"/>
              </a:rPr>
              <a:t>softMax</a:t>
            </a:r>
            <a:r>
              <a:rPr lang="en-US" sz="1400" dirty="0" smtClean="0">
                <a:latin typeface="American Typewriter"/>
                <a:cs typeface="American Typewriter"/>
              </a:rPr>
              <a:t>(A2)         </a:t>
            </a:r>
            <a:r>
              <a:rPr lang="en-US" sz="1400" dirty="0">
                <a:latin typeface="Cambria Math"/>
                <a:cs typeface="Cambria Math"/>
              </a:rPr>
              <a:t>//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r>
              <a:rPr lang="en-US" sz="1400" dirty="0" smtClean="0">
                <a:latin typeface="Cambria Math"/>
                <a:cs typeface="Cambria Math"/>
              </a:rPr>
              <a:t> to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endParaRPr lang="en-US" sz="1400" dirty="0" smtClean="0">
              <a:latin typeface="Cambria Math"/>
              <a:cs typeface="Cambria Math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C = </a:t>
            </a:r>
            <a:r>
              <a:rPr lang="en-US" sz="1400" dirty="0" err="1" smtClean="0">
                <a:latin typeface="American Typewriter"/>
                <a:cs typeface="American Typewriter"/>
              </a:rPr>
              <a:t>crossEnt</a:t>
            </a:r>
            <a:r>
              <a:rPr lang="en-US" sz="1400" baseline="-25000" dirty="0" err="1" smtClean="0">
                <a:latin typeface="American Typewriter"/>
                <a:cs typeface="American Typewriter"/>
              </a:rPr>
              <a:t>Y</a:t>
            </a:r>
            <a:r>
              <a:rPr lang="en-US" sz="1400" dirty="0" smtClean="0">
                <a:latin typeface="American Typewriter"/>
                <a:cs typeface="American Typewriter"/>
              </a:rPr>
              <a:t>(P)        </a:t>
            </a:r>
            <a:r>
              <a:rPr lang="en-US" sz="1400" dirty="0" smtClean="0">
                <a:latin typeface="Cambria Math"/>
                <a:cs typeface="Cambria Math"/>
              </a:rPr>
              <a:t>// cost function</a:t>
            </a:r>
            <a:endParaRPr lang="en-US" sz="1400" dirty="0">
              <a:latin typeface="American Typewriter"/>
              <a:cs typeface="American Typewriter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42060" y="5286106"/>
            <a:ext cx="329230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8669" y="6362194"/>
            <a:ext cx="459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 Y; </a:t>
            </a:r>
            <a:r>
              <a:rPr lang="en-US" i="1" dirty="0" smtClean="0"/>
              <a:t>N </a:t>
            </a:r>
            <a:r>
              <a:rPr lang="en-US" dirty="0" smtClean="0"/>
              <a:t>rows; </a:t>
            </a:r>
            <a:r>
              <a:rPr lang="en-US" i="1" dirty="0" smtClean="0"/>
              <a:t>K </a:t>
            </a:r>
            <a:r>
              <a:rPr lang="en-US" dirty="0" smtClean="0"/>
              <a:t>outs; </a:t>
            </a:r>
            <a:r>
              <a:rPr lang="en-US" i="1" dirty="0" smtClean="0"/>
              <a:t>D </a:t>
            </a:r>
            <a:r>
              <a:rPr lang="en-US" dirty="0" smtClean="0"/>
              <a:t>feats, </a:t>
            </a:r>
            <a:r>
              <a:rPr lang="en-US" i="1" dirty="0" smtClean="0"/>
              <a:t>H </a:t>
            </a:r>
            <a:r>
              <a:rPr lang="en-US" dirty="0" smtClean="0"/>
              <a:t>hidden</a:t>
            </a:r>
            <a:r>
              <a:rPr lang="en-US" i="1" dirty="0" smtClean="0"/>
              <a:t>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193840" y="4392248"/>
            <a:ext cx="574535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i="1" dirty="0" smtClean="0"/>
              <a:t>N*H</a:t>
            </a:r>
            <a:endParaRPr lang="en-US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1226430" y="5715863"/>
            <a:ext cx="516469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Need a backward form for each matrix operation used in forward</a:t>
            </a:r>
            <a:r>
              <a:rPr lang="en-US" b="1" dirty="0" smtClean="0"/>
              <a:t>, with respect to each argument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249668" y="3985228"/>
            <a:ext cx="325726" cy="1730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62624" y="1585311"/>
            <a:ext cx="420166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</a:t>
            </a:r>
            <a:r>
              <a:rPr lang="en-US" dirty="0" err="1" smtClean="0"/>
              <a:t>autodiff</a:t>
            </a:r>
            <a:r>
              <a:rPr lang="en-US" dirty="0" smtClean="0"/>
              <a:t> package usually includes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 collection of matrix-oriented operations (</a:t>
            </a:r>
            <a:r>
              <a:rPr lang="en-US" dirty="0" err="1" smtClean="0"/>
              <a:t>mul</a:t>
            </a:r>
            <a:r>
              <a:rPr lang="en-US" dirty="0" smtClean="0"/>
              <a:t>, add*, …)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For each operation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 forward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 backward implementation for each argument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It’s still a little awkward to program with a list of assignments so….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</a:t>
            </a:r>
            <a:r>
              <a:rPr lang="en-US" dirty="0" err="1" smtClean="0"/>
              <a:t>backprop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078" y="1404374"/>
            <a:ext cx="4830299" cy="1889118"/>
          </a:xfrm>
        </p:spPr>
        <p:txBody>
          <a:bodyPr/>
          <a:lstStyle/>
          <a:p>
            <a:r>
              <a:rPr lang="en-US" sz="2400" dirty="0" smtClean="0"/>
              <a:t>Starting point: a function of </a:t>
            </a:r>
            <a:r>
              <a:rPr lang="en-US" sz="2400" i="1" dirty="0" smtClean="0"/>
              <a:t>n </a:t>
            </a:r>
            <a:r>
              <a:rPr lang="en-US" sz="2400" dirty="0" smtClean="0"/>
              <a:t>variables</a:t>
            </a:r>
          </a:p>
          <a:p>
            <a:r>
              <a:rPr lang="en-US" sz="2400" dirty="0" smtClean="0"/>
              <a:t>Step 1: code your function as a series of assignments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60097" y="2679624"/>
            <a:ext cx="155683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lvl="1"/>
            <a:r>
              <a:rPr lang="en-US" sz="2000" dirty="0" err="1"/>
              <a:t>Wengert</a:t>
            </a:r>
            <a:r>
              <a:rPr lang="en-US" sz="2000" dirty="0"/>
              <a:t> </a:t>
            </a:r>
            <a:r>
              <a:rPr lang="en-US" sz="2000" dirty="0" smtClean="0"/>
              <a:t>list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4968667" y="1021364"/>
            <a:ext cx="4132623" cy="2392885"/>
            <a:chOff x="5011377" y="2154534"/>
            <a:chExt cx="4132623" cy="2392885"/>
          </a:xfrm>
        </p:grpSpPr>
        <p:pic>
          <p:nvPicPr>
            <p:cNvPr id="7" name="Picture 6" descr="Screen Shot 2016-04-08 at 5.28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88"/>
            <a:stretch/>
          </p:blipFill>
          <p:spPr>
            <a:xfrm>
              <a:off x="5011378" y="2888758"/>
              <a:ext cx="4132622" cy="52549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903" y="4093144"/>
              <a:ext cx="360516" cy="184880"/>
            </a:xfrm>
            <a:prstGeom prst="rect">
              <a:avLst/>
            </a:prstGeom>
          </p:spPr>
        </p:pic>
        <p:pic>
          <p:nvPicPr>
            <p:cNvPr id="14" name="Picture 13" descr="Screen Shot 2016-04-08 at 5.28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30" b="10127"/>
            <a:stretch/>
          </p:blipFill>
          <p:spPr>
            <a:xfrm>
              <a:off x="5011377" y="3382705"/>
              <a:ext cx="4132622" cy="56535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316092" y="3950969"/>
              <a:ext cx="902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19289" y="2531806"/>
              <a:ext cx="3433097" cy="201561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19289" y="2554644"/>
              <a:ext cx="9738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inputs: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903" y="2679624"/>
              <a:ext cx="1900903" cy="25192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219289" y="2154534"/>
              <a:ext cx="1922797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sz="2000" dirty="0" smtClean="0"/>
                <a:t>Step 1: forward</a:t>
              </a:r>
              <a:endParaRPr lang="en-US" sz="20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056710" y="0"/>
            <a:ext cx="408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https://justindomke.wordpress.com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156390" y="2249535"/>
            <a:ext cx="3014874" cy="830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/>
          <p:cNvSpPr txBox="1">
            <a:spLocks/>
          </p:cNvSpPr>
          <p:nvPr/>
        </p:nvSpPr>
        <p:spPr>
          <a:xfrm>
            <a:off x="279400" y="3549387"/>
            <a:ext cx="4830299" cy="303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Better plan: overload your matrix operators so that when you use them in-line they build an </a:t>
            </a:r>
            <a:r>
              <a:rPr lang="en-US" sz="2400" b="1" dirty="0" smtClean="0"/>
              <a:t>expression graph</a:t>
            </a:r>
          </a:p>
          <a:p>
            <a:r>
              <a:rPr lang="en-US" sz="2400" dirty="0" smtClean="0"/>
              <a:t>Convert the expression graph to a </a:t>
            </a:r>
            <a:r>
              <a:rPr lang="en-US" sz="2400" dirty="0" err="1" smtClean="0"/>
              <a:t>Wengert</a:t>
            </a:r>
            <a:r>
              <a:rPr lang="en-US" sz="2400" dirty="0" smtClean="0"/>
              <a:t> list when necessary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5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Theano</a:t>
            </a:r>
            <a:endParaRPr lang="en-US" dirty="0"/>
          </a:p>
        </p:txBody>
      </p:sp>
      <p:pic>
        <p:nvPicPr>
          <p:cNvPr id="4" name="Picture 3" descr="Screen Shot 2016-04-10 at 5.45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12" b="12873"/>
          <a:stretch/>
        </p:blipFill>
        <p:spPr>
          <a:xfrm>
            <a:off x="-1" y="1507081"/>
            <a:ext cx="8372929" cy="4996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572" y="3031961"/>
            <a:ext cx="7792356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… # generate some training data</a:t>
            </a:r>
            <a:endParaRPr lang="en-US" sz="1200" dirty="0"/>
          </a:p>
        </p:txBody>
      </p:sp>
      <p:pic>
        <p:nvPicPr>
          <p:cNvPr id="6" name="Picture 5" descr="Screen Shot 2016-04-10 at 5.49.0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83"/>
          <a:stretch/>
        </p:blipFill>
        <p:spPr>
          <a:xfrm>
            <a:off x="2938236" y="1599293"/>
            <a:ext cx="5626100" cy="2784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Arrow Connector 7"/>
          <p:cNvCxnSpPr>
            <a:stCxn id="10" idx="2"/>
          </p:cNvCxnSpPr>
          <p:nvPr/>
        </p:nvCxnSpPr>
        <p:spPr>
          <a:xfrm flipH="1">
            <a:off x="3211285" y="2235199"/>
            <a:ext cx="2585357" cy="30171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 Shot 2016-04-10 at 5.50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42" y="1904999"/>
            <a:ext cx="3352800" cy="33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Screen Shot 2016-04-10 at 5.45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31" r="65398" b="12873"/>
          <a:stretch/>
        </p:blipFill>
        <p:spPr>
          <a:xfrm>
            <a:off x="580572" y="5465988"/>
            <a:ext cx="7983764" cy="1152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7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Theano</a:t>
            </a:r>
            <a:endParaRPr lang="en-US" dirty="0"/>
          </a:p>
        </p:txBody>
      </p:sp>
      <p:pic>
        <p:nvPicPr>
          <p:cNvPr id="6" name="Picture 5" descr="Screen Shot 2016-04-10 at 5.49.0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83"/>
          <a:stretch/>
        </p:blipFill>
        <p:spPr>
          <a:xfrm>
            <a:off x="3373664" y="1172936"/>
            <a:ext cx="5626100" cy="2784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Screen Shot 2016-04-10 at 5.50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670" y="1478642"/>
            <a:ext cx="3352800" cy="33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Screen Shot 2016-04-10 at 5.52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0" y="1944692"/>
            <a:ext cx="7616520" cy="692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0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4-10 at 5.5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94" y="292100"/>
            <a:ext cx="7616520" cy="6927166"/>
          </a:xfrm>
          <a:prstGeom prst="rect">
            <a:avLst/>
          </a:prstGeom>
        </p:spPr>
      </p:pic>
      <p:pic>
        <p:nvPicPr>
          <p:cNvPr id="6" name="Picture 5" descr="Screen Shot 2016-04-10 at 5.49.0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83"/>
          <a:stretch/>
        </p:blipFill>
        <p:spPr>
          <a:xfrm>
            <a:off x="0" y="279178"/>
            <a:ext cx="5626100" cy="2784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Screen Shot 2016-04-10 at 5.50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884"/>
            <a:ext cx="3352800" cy="33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74143" y="5539405"/>
            <a:ext cx="55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2-layer neural network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802" y="1250513"/>
            <a:ext cx="3733823" cy="2123490"/>
            <a:chOff x="5011377" y="2154534"/>
            <a:chExt cx="4132623" cy="2392885"/>
          </a:xfrm>
        </p:grpSpPr>
        <p:pic>
          <p:nvPicPr>
            <p:cNvPr id="7" name="Picture 6" descr="Screen Shot 2016-04-08 at 5.28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88"/>
            <a:stretch/>
          </p:blipFill>
          <p:spPr>
            <a:xfrm>
              <a:off x="5011378" y="2888758"/>
              <a:ext cx="4132622" cy="5254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1537" y="4114406"/>
              <a:ext cx="360516" cy="236673"/>
            </a:xfrm>
            <a:prstGeom prst="rect">
              <a:avLst/>
            </a:prstGeom>
          </p:spPr>
        </p:pic>
        <p:pic>
          <p:nvPicPr>
            <p:cNvPr id="9" name="Picture 8" descr="Screen Shot 2016-04-08 at 5.28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30" b="10127"/>
            <a:stretch/>
          </p:blipFill>
          <p:spPr>
            <a:xfrm>
              <a:off x="5011377" y="3382705"/>
              <a:ext cx="4132622" cy="56535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16092" y="3950969"/>
              <a:ext cx="902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19289" y="2531806"/>
              <a:ext cx="3433097" cy="201561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9289" y="2554644"/>
              <a:ext cx="9738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inputs: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903" y="2679624"/>
              <a:ext cx="1900903" cy="25192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19289" y="2154534"/>
              <a:ext cx="1936024" cy="4161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dirty="0" smtClean="0"/>
                <a:t>Step 1: forward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2060" y="3503428"/>
            <a:ext cx="3292309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 Math"/>
                <a:cs typeface="Cambria Math"/>
              </a:rPr>
              <a:t>Inputs</a:t>
            </a:r>
            <a:r>
              <a:rPr lang="en-US" sz="1400" dirty="0" smtClean="0">
                <a:latin typeface="American Typewriter"/>
                <a:cs typeface="American Typewriter"/>
              </a:rPr>
              <a:t>: X,W1,B1,W2,B2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Z1a = </a:t>
            </a:r>
            <a:r>
              <a:rPr lang="en-US" sz="1400" dirty="0" err="1" smtClean="0">
                <a:latin typeface="American Typewriter"/>
                <a:cs typeface="American Typewriter"/>
              </a:rPr>
              <a:t>mul</a:t>
            </a:r>
            <a:r>
              <a:rPr lang="en-US" sz="1400" dirty="0" smtClean="0">
                <a:latin typeface="American Typewriter"/>
                <a:cs typeface="American Typewriter"/>
              </a:rPr>
              <a:t>(X,W1)        </a:t>
            </a:r>
            <a:r>
              <a:rPr lang="en-US" sz="1400" dirty="0" smtClean="0">
                <a:latin typeface="Cambria Math"/>
                <a:cs typeface="Cambria Math"/>
              </a:rPr>
              <a:t>// matrix </a:t>
            </a:r>
            <a:r>
              <a:rPr lang="en-US" sz="1400" dirty="0" err="1" smtClean="0">
                <a:latin typeface="Cambria Math"/>
                <a:cs typeface="Cambria Math"/>
              </a:rPr>
              <a:t>mult</a:t>
            </a:r>
            <a:endParaRPr lang="en-US" sz="1400" dirty="0" smtClean="0">
              <a:latin typeface="Cambria Math"/>
              <a:cs typeface="Cambria Math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Z1b = add(Z11,B1)      </a:t>
            </a:r>
            <a:r>
              <a:rPr lang="en-US" sz="1400" dirty="0" smtClean="0">
                <a:latin typeface="Cambria Math"/>
                <a:cs typeface="Cambria Math"/>
              </a:rPr>
              <a:t>// add bias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A1 = </a:t>
            </a:r>
            <a:r>
              <a:rPr lang="en-US" sz="1400" dirty="0" err="1" smtClean="0">
                <a:latin typeface="American Typewriter"/>
                <a:cs typeface="American Typewriter"/>
              </a:rPr>
              <a:t>tanh</a:t>
            </a:r>
            <a:r>
              <a:rPr lang="en-US" sz="1400" dirty="0" smtClean="0">
                <a:latin typeface="American Typewriter"/>
                <a:cs typeface="American Typewriter"/>
              </a:rPr>
              <a:t>(Z1b)            </a:t>
            </a:r>
            <a:r>
              <a:rPr lang="en-US" sz="1400" dirty="0" smtClean="0">
                <a:latin typeface="Cambria Math"/>
                <a:cs typeface="Cambria Math"/>
              </a:rPr>
              <a:t>//</a:t>
            </a:r>
            <a:r>
              <a:rPr lang="en-US" sz="1400" dirty="0">
                <a:latin typeface="Cambria Math"/>
                <a:cs typeface="Cambria Math"/>
              </a:rPr>
              <a:t>element-</a:t>
            </a:r>
            <a:r>
              <a:rPr lang="en-US" sz="1400" dirty="0" smtClean="0">
                <a:latin typeface="Cambria Math"/>
                <a:cs typeface="Cambria Math"/>
              </a:rPr>
              <a:t>wise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Z2a = </a:t>
            </a:r>
            <a:r>
              <a:rPr lang="en-US" sz="1400" dirty="0" err="1" smtClean="0">
                <a:latin typeface="American Typewriter"/>
                <a:cs typeface="American Typewriter"/>
              </a:rPr>
              <a:t>mul</a:t>
            </a:r>
            <a:r>
              <a:rPr lang="en-US" sz="1400" dirty="0" smtClean="0">
                <a:latin typeface="American Typewriter"/>
                <a:cs typeface="American Typewriter"/>
              </a:rPr>
              <a:t>(A1,W2) 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Z2b = add(Z2a,B2) </a:t>
            </a:r>
          </a:p>
          <a:p>
            <a:r>
              <a:rPr lang="en-US" sz="1400" dirty="0" smtClean="0">
                <a:latin typeface="American Typewriter"/>
                <a:cs typeface="American Typewriter"/>
              </a:rPr>
              <a:t>A2 = </a:t>
            </a:r>
            <a:r>
              <a:rPr lang="en-US" sz="1400" dirty="0" err="1" smtClean="0">
                <a:latin typeface="American Typewriter"/>
                <a:cs typeface="American Typewriter"/>
              </a:rPr>
              <a:t>tanh</a:t>
            </a:r>
            <a:r>
              <a:rPr lang="en-US" sz="1400" dirty="0" smtClean="0">
                <a:latin typeface="American Typewriter"/>
                <a:cs typeface="American Typewriter"/>
              </a:rPr>
              <a:t>(Z2b)           </a:t>
            </a:r>
            <a:r>
              <a:rPr lang="en-US" sz="1400" dirty="0" smtClean="0">
                <a:latin typeface="Cambria Math"/>
                <a:cs typeface="Cambria Math"/>
              </a:rPr>
              <a:t>// element-wise</a:t>
            </a:r>
            <a:endParaRPr lang="en-US" sz="1400" dirty="0" smtClean="0">
              <a:latin typeface="American Typewriter"/>
              <a:cs typeface="American Typewriter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P = </a:t>
            </a:r>
            <a:r>
              <a:rPr lang="en-US" sz="1400" dirty="0" err="1" smtClean="0">
                <a:latin typeface="American Typewriter"/>
                <a:cs typeface="American Typewriter"/>
              </a:rPr>
              <a:t>softMax</a:t>
            </a:r>
            <a:r>
              <a:rPr lang="en-US" sz="1400" dirty="0" smtClean="0">
                <a:latin typeface="American Typewriter"/>
                <a:cs typeface="American Typewriter"/>
              </a:rPr>
              <a:t>(A2)         </a:t>
            </a:r>
            <a:r>
              <a:rPr lang="en-US" sz="1400" dirty="0">
                <a:latin typeface="Cambria Math"/>
                <a:cs typeface="Cambria Math"/>
              </a:rPr>
              <a:t>//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r>
              <a:rPr lang="en-US" sz="1400" dirty="0" smtClean="0">
                <a:latin typeface="Cambria Math"/>
                <a:cs typeface="Cambria Math"/>
              </a:rPr>
              <a:t> to </a:t>
            </a:r>
            <a:r>
              <a:rPr lang="en-US" sz="1400" dirty="0" err="1" smtClean="0">
                <a:latin typeface="Cambria Math"/>
                <a:cs typeface="Cambria Math"/>
              </a:rPr>
              <a:t>vec</a:t>
            </a:r>
            <a:endParaRPr lang="en-US" sz="1400" dirty="0" smtClean="0">
              <a:latin typeface="Cambria Math"/>
              <a:cs typeface="Cambria Math"/>
            </a:endParaRPr>
          </a:p>
          <a:p>
            <a:r>
              <a:rPr lang="en-US" sz="1400" dirty="0" smtClean="0">
                <a:latin typeface="American Typewriter"/>
                <a:cs typeface="American Typewriter"/>
              </a:rPr>
              <a:t>C = </a:t>
            </a:r>
            <a:r>
              <a:rPr lang="en-US" sz="1400" dirty="0" err="1" smtClean="0">
                <a:latin typeface="American Typewriter"/>
                <a:cs typeface="American Typewriter"/>
              </a:rPr>
              <a:t>crossEnt</a:t>
            </a:r>
            <a:r>
              <a:rPr lang="en-US" sz="1400" baseline="-25000" dirty="0" err="1" smtClean="0">
                <a:latin typeface="American Typewriter"/>
                <a:cs typeface="American Typewriter"/>
              </a:rPr>
              <a:t>Y</a:t>
            </a:r>
            <a:r>
              <a:rPr lang="en-US" sz="1400" dirty="0" smtClean="0">
                <a:latin typeface="American Typewriter"/>
                <a:cs typeface="American Typewriter"/>
              </a:rPr>
              <a:t>(P)        </a:t>
            </a:r>
            <a:r>
              <a:rPr lang="en-US" sz="1400" dirty="0" smtClean="0">
                <a:latin typeface="Cambria Math"/>
                <a:cs typeface="Cambria Math"/>
              </a:rPr>
              <a:t>// cost function</a:t>
            </a:r>
            <a:endParaRPr lang="en-US" sz="1400" dirty="0">
              <a:latin typeface="American Typewriter"/>
              <a:cs typeface="American Typewriter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42060" y="5286106"/>
            <a:ext cx="329230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93840" y="4392248"/>
            <a:ext cx="574535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i="1" dirty="0" smtClean="0"/>
              <a:t>N*H</a:t>
            </a:r>
            <a:endParaRPr lang="en-US" sz="1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3962624" y="1585311"/>
            <a:ext cx="42016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</a:t>
            </a:r>
            <a:r>
              <a:rPr lang="en-US" dirty="0" err="1" smtClean="0"/>
              <a:t>autodiff</a:t>
            </a:r>
            <a:r>
              <a:rPr lang="en-US" dirty="0" smtClean="0"/>
              <a:t> package usually includes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 collection of matrix-oriented operations (</a:t>
            </a:r>
            <a:r>
              <a:rPr lang="en-US" dirty="0" err="1" smtClean="0"/>
              <a:t>mul</a:t>
            </a:r>
            <a:r>
              <a:rPr lang="en-US" dirty="0" smtClean="0"/>
              <a:t>, add*, …)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For each operation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b="1" dirty="0" smtClean="0"/>
              <a:t>forward</a:t>
            </a:r>
            <a:r>
              <a:rPr lang="en-US" dirty="0" smtClean="0"/>
              <a:t>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b="1" dirty="0" smtClean="0"/>
              <a:t>backward implementation </a:t>
            </a:r>
            <a:r>
              <a:rPr lang="en-US" dirty="0" smtClean="0"/>
              <a:t>for each argument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 way of composing operations into expressions (often using operator overloading) which evaluate to </a:t>
            </a:r>
            <a:r>
              <a:rPr lang="en-US" b="1" dirty="0" smtClean="0"/>
              <a:t>expression trees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Expression simplification/compilation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4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tools that use </a:t>
            </a:r>
            <a:r>
              <a:rPr lang="en-US" dirty="0" err="1" smtClean="0"/>
              <a:t>autodiff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Theano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Univ</a:t>
            </a:r>
            <a:r>
              <a:rPr lang="en-US" dirty="0" smtClean="0"/>
              <a:t> Montreal system, Python-based, first version 2007 now v0.8, integrated with GPUs</a:t>
            </a:r>
          </a:p>
          <a:p>
            <a:pPr lvl="1"/>
            <a:r>
              <a:rPr lang="en-US" dirty="0" smtClean="0"/>
              <a:t>Many libraries build over </a:t>
            </a:r>
            <a:r>
              <a:rPr lang="en-US" dirty="0" err="1" smtClean="0"/>
              <a:t>Theano</a:t>
            </a:r>
            <a:r>
              <a:rPr lang="en-US" dirty="0" smtClean="0"/>
              <a:t> (</a:t>
            </a:r>
            <a:r>
              <a:rPr lang="en-US" dirty="0" err="1" smtClean="0"/>
              <a:t>Lasagne</a:t>
            </a:r>
            <a:r>
              <a:rPr lang="en-US" dirty="0" smtClean="0"/>
              <a:t>, </a:t>
            </a:r>
            <a:r>
              <a:rPr lang="en-US" dirty="0" err="1" smtClean="0"/>
              <a:t>Keras</a:t>
            </a:r>
            <a:r>
              <a:rPr lang="en-US" dirty="0" smtClean="0"/>
              <a:t>, Blocks..)</a:t>
            </a:r>
          </a:p>
          <a:p>
            <a:r>
              <a:rPr lang="en-US" dirty="0" smtClean="0"/>
              <a:t>Torch:</a:t>
            </a:r>
          </a:p>
          <a:p>
            <a:pPr lvl="1"/>
            <a:r>
              <a:rPr lang="en-US" dirty="0" err="1" smtClean="0"/>
              <a:t>Collobert</a:t>
            </a:r>
            <a:r>
              <a:rPr lang="en-US" dirty="0" smtClean="0"/>
              <a:t> et al, used heavily at Facebook, based on </a:t>
            </a:r>
            <a:r>
              <a:rPr lang="en-US" dirty="0" err="1" smtClean="0"/>
              <a:t>Lua</a:t>
            </a:r>
            <a:r>
              <a:rPr lang="en-US" dirty="0" smtClean="0"/>
              <a:t>.  Similar performance-wise to </a:t>
            </a:r>
            <a:r>
              <a:rPr lang="en-US" dirty="0" err="1" smtClean="0"/>
              <a:t>Theano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Google system, possibly not well-tuned for GPU systems used by academics</a:t>
            </a:r>
          </a:p>
          <a:p>
            <a:pPr lvl="1"/>
            <a:r>
              <a:rPr lang="en-US" dirty="0" smtClean="0"/>
              <a:t>Also supported by </a:t>
            </a:r>
            <a:r>
              <a:rPr lang="en-US" dirty="0" err="1" smtClean="0"/>
              <a:t>Keras</a:t>
            </a:r>
            <a:endParaRPr lang="en-US" dirty="0" smtClean="0"/>
          </a:p>
          <a:p>
            <a:r>
              <a:rPr lang="en-US" dirty="0" err="1" smtClean="0"/>
              <a:t>Autograd</a:t>
            </a:r>
            <a:endParaRPr lang="en-US" dirty="0" smtClean="0"/>
          </a:p>
          <a:p>
            <a:pPr lvl="1"/>
            <a:r>
              <a:rPr lang="en-US" dirty="0" smtClean="0"/>
              <a:t>New system which is very </a:t>
            </a:r>
            <a:r>
              <a:rPr lang="en-US" dirty="0" err="1" smtClean="0"/>
              <a:t>Pythonic</a:t>
            </a:r>
            <a:r>
              <a:rPr lang="en-US" dirty="0" smtClean="0"/>
              <a:t>, doesn’t support GPUs (yet)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3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What’s new in ANNs in the last 5-10 years?</a:t>
            </a:r>
          </a:p>
          <a:p>
            <a:pPr lvl="1"/>
            <a:r>
              <a:rPr lang="en-US" dirty="0" smtClean="0"/>
              <a:t>Deeper networks, </a:t>
            </a:r>
            <a:r>
              <a:rPr lang="en-US" dirty="0"/>
              <a:t>m</a:t>
            </a:r>
            <a:r>
              <a:rPr lang="en-US" dirty="0" smtClean="0"/>
              <a:t>ore data, and faster training</a:t>
            </a:r>
          </a:p>
          <a:p>
            <a:pPr lvl="2"/>
            <a:r>
              <a:rPr lang="en-US" dirty="0" smtClean="0"/>
              <a:t>Scalability and use of GPUs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>
              <a:solidFill>
                <a:srgbClr val="008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Symbolic differentiation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reverse-mode automatic differentiation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“Generalized </a:t>
            </a:r>
            <a:r>
              <a:rPr lang="en-US" dirty="0" err="1" smtClean="0">
                <a:solidFill>
                  <a:srgbClr val="000000"/>
                </a:solidFill>
              </a:rPr>
              <a:t>backprop</a:t>
            </a:r>
            <a:r>
              <a:rPr lang="en-US" dirty="0" smtClean="0">
                <a:solidFill>
                  <a:srgbClr val="000000"/>
                </a:solidFill>
              </a:rPr>
              <a:t>”</a:t>
            </a:r>
          </a:p>
          <a:p>
            <a:pPr lvl="2"/>
            <a:r>
              <a:rPr lang="en-US" dirty="0" smtClean="0"/>
              <a:t>Some subtle changes to cost function, architectures, optimization methods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r>
              <a:rPr lang="en-US" dirty="0" smtClean="0"/>
              <a:t>What types of ANNs are most successful and why?</a:t>
            </a:r>
          </a:p>
          <a:p>
            <a:pPr lvl="1"/>
            <a:r>
              <a:rPr lang="en-US" dirty="0" smtClean="0"/>
              <a:t>Convolutional networks (CNNs)</a:t>
            </a:r>
          </a:p>
          <a:p>
            <a:pPr lvl="1"/>
            <a:r>
              <a:rPr lang="en-US" dirty="0" smtClean="0"/>
              <a:t>Long term</a:t>
            </a:r>
            <a:r>
              <a:rPr lang="en-US" dirty="0"/>
              <a:t>/</a:t>
            </a:r>
            <a:r>
              <a:rPr lang="en-US" dirty="0" smtClean="0"/>
              <a:t>short term memory networks (LSTM)</a:t>
            </a:r>
          </a:p>
          <a:p>
            <a:pPr lvl="1"/>
            <a:r>
              <a:rPr lang="en-US" dirty="0" smtClean="0"/>
              <a:t>Word2vec and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r>
              <a:rPr lang="en-US" dirty="0" smtClean="0"/>
              <a:t>What are the hot research topics for deep learning?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9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What’s new in ANNs in the last 5-10 years?</a:t>
            </a:r>
          </a:p>
          <a:p>
            <a:pPr lvl="1"/>
            <a:r>
              <a:rPr lang="en-US" b="1" dirty="0" smtClean="0"/>
              <a:t>Deeper networks</a:t>
            </a:r>
            <a:r>
              <a:rPr lang="en-US" dirty="0" smtClean="0"/>
              <a:t>, </a:t>
            </a:r>
            <a:r>
              <a:rPr lang="en-US" dirty="0"/>
              <a:t>m</a:t>
            </a:r>
            <a:r>
              <a:rPr lang="en-US" dirty="0" smtClean="0"/>
              <a:t>ore data, and faster training</a:t>
            </a:r>
          </a:p>
          <a:p>
            <a:pPr lvl="2"/>
            <a:r>
              <a:rPr lang="en-US" dirty="0" smtClean="0"/>
              <a:t>Scalability and use of GPUs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>
              <a:solidFill>
                <a:srgbClr val="008000"/>
              </a:solidFill>
            </a:endParaRPr>
          </a:p>
          <a:p>
            <a:pPr lvl="2"/>
            <a:r>
              <a:rPr lang="en-US" dirty="0" smtClean="0"/>
              <a:t>Symbolic differentiation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pPr lvl="2"/>
            <a:r>
              <a:rPr lang="en-US" dirty="0" smtClean="0"/>
              <a:t>Some subtle changes to cost function, architectures, optimization methods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r>
              <a:rPr lang="en-US" dirty="0" smtClean="0"/>
              <a:t>What types of ANNs are most successful and why?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Convolutional networks (CNNs)</a:t>
            </a:r>
          </a:p>
          <a:p>
            <a:pPr lvl="1"/>
            <a:r>
              <a:rPr lang="en-US" dirty="0" smtClean="0"/>
              <a:t>Long term</a:t>
            </a:r>
            <a:r>
              <a:rPr lang="en-US" dirty="0"/>
              <a:t>/</a:t>
            </a:r>
            <a:r>
              <a:rPr lang="en-US" dirty="0" smtClean="0"/>
              <a:t>short term memory networks (LSTM)</a:t>
            </a:r>
          </a:p>
          <a:p>
            <a:pPr lvl="1"/>
            <a:r>
              <a:rPr lang="en-US" dirty="0" smtClean="0"/>
              <a:t>Word2vec and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r>
              <a:rPr lang="en-US" dirty="0" smtClean="0"/>
              <a:t>What are the hot research topics for deep learning?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6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06 at 10.17.0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8"/>
          <a:stretch/>
        </p:blipFill>
        <p:spPr>
          <a:xfrm>
            <a:off x="497981" y="306186"/>
            <a:ext cx="8437376" cy="565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8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Convolutional Neural Network?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of vision in animals</a:t>
            </a:r>
            <a:endParaRPr lang="en-US" dirty="0"/>
          </a:p>
        </p:txBody>
      </p:sp>
      <p:pic>
        <p:nvPicPr>
          <p:cNvPr id="4" name="Picture 3" descr="Screen Shot 2014-09-23 at 11.04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586949"/>
            <a:ext cx="8218714" cy="51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4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with ANNs</a:t>
            </a:r>
            <a:endParaRPr lang="en-US" dirty="0"/>
          </a:p>
        </p:txBody>
      </p:sp>
      <p:pic>
        <p:nvPicPr>
          <p:cNvPr id="4" name="Picture 3" descr="Screen Shot 2014-09-23 at 11.09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pic>
        <p:nvPicPr>
          <p:cNvPr id="7" name="Picture 6" descr="Screen Shot 2016-04-03 at 6.1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82" y="1551641"/>
            <a:ext cx="5130800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9771" y="1852988"/>
            <a:ext cx="55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1-D</a:t>
            </a:r>
            <a:endParaRPr lang="en-US" dirty="0"/>
          </a:p>
        </p:txBody>
      </p:sp>
      <p:pic>
        <p:nvPicPr>
          <p:cNvPr id="10" name="Picture 9" descr="Screen Shot 2016-04-03 at 6.10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1" y="3364147"/>
            <a:ext cx="7835900" cy="2705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80278" y="996434"/>
            <a:ext cx="479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/wiki/Convolution</a:t>
            </a:r>
          </a:p>
        </p:txBody>
      </p:sp>
    </p:spTree>
    <p:extLst>
      <p:ext uri="{BB962C8B-B14F-4D97-AF65-F5344CB8AC3E}">
        <p14:creationId xmlns:p14="http://schemas.microsoft.com/office/powerpoint/2010/main" val="15743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pic>
        <p:nvPicPr>
          <p:cNvPr id="7" name="Picture 6" descr="Screen Shot 2016-04-03 at 6.1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82" y="1551641"/>
            <a:ext cx="5130800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9771" y="1852988"/>
            <a:ext cx="55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1-D</a:t>
            </a:r>
            <a:endParaRPr lang="en-US" dirty="0"/>
          </a:p>
        </p:txBody>
      </p:sp>
      <p:pic>
        <p:nvPicPr>
          <p:cNvPr id="2" name="Picture 1" descr="Screen Shot 2016-04-03 at 6.10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12154"/>
            <a:ext cx="7924800" cy="288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0278" y="996434"/>
            <a:ext cx="479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/wiki/Convolution</a:t>
            </a:r>
          </a:p>
        </p:txBody>
      </p:sp>
    </p:spTree>
    <p:extLst>
      <p:ext uri="{BB962C8B-B14F-4D97-AF65-F5344CB8AC3E}">
        <p14:creationId xmlns:p14="http://schemas.microsoft.com/office/powerpoint/2010/main" val="8181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4728" y="1181100"/>
            <a:ext cx="800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matlabtricks.com</a:t>
            </a:r>
            <a:r>
              <a:rPr lang="en-US" dirty="0"/>
              <a:t>/post-5/3x3-convolution-kernels-with-online-demo</a:t>
            </a:r>
          </a:p>
        </p:txBody>
      </p:sp>
      <p:pic>
        <p:nvPicPr>
          <p:cNvPr id="6" name="Picture 5" descr="Screen Shot 2016-04-03 at 6.14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268"/>
            <a:ext cx="9144000" cy="39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6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4728" y="1181100"/>
            <a:ext cx="800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matlabtricks.com</a:t>
            </a:r>
            <a:r>
              <a:rPr lang="en-US" dirty="0"/>
              <a:t>/post-5/3x3-convolution-kernels-with-online-demo</a:t>
            </a:r>
          </a:p>
        </p:txBody>
      </p:sp>
      <p:pic>
        <p:nvPicPr>
          <p:cNvPr id="2" name="Picture 1" descr="Screen Shot 2016-04-03 at 6.16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5695"/>
            <a:ext cx="9144000" cy="39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4728" y="1181100"/>
            <a:ext cx="800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matlabtricks.com</a:t>
            </a:r>
            <a:r>
              <a:rPr lang="en-US" dirty="0"/>
              <a:t>/post-5/3x3-convolution-kernels-with-online-demo</a:t>
            </a:r>
          </a:p>
        </p:txBody>
      </p:sp>
      <p:pic>
        <p:nvPicPr>
          <p:cNvPr id="2" name="Picture 1" descr="Screen Shot 2016-04-03 at 6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8" y="1807025"/>
            <a:ext cx="9144000" cy="385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What’s new in ANNs in the last 5-10 years?</a:t>
            </a:r>
          </a:p>
          <a:p>
            <a:pPr lvl="1"/>
            <a:r>
              <a:rPr lang="en-US" b="1" dirty="0" smtClean="0"/>
              <a:t>Deeper networks</a:t>
            </a:r>
            <a:r>
              <a:rPr lang="en-US" dirty="0" smtClean="0"/>
              <a:t>, </a:t>
            </a:r>
            <a:r>
              <a:rPr lang="en-US" dirty="0"/>
              <a:t>m</a:t>
            </a:r>
            <a:r>
              <a:rPr lang="en-US" dirty="0" smtClean="0"/>
              <a:t>ore data, and faster training</a:t>
            </a:r>
          </a:p>
          <a:p>
            <a:pPr lvl="2"/>
            <a:r>
              <a:rPr lang="en-US" dirty="0" smtClean="0"/>
              <a:t>Scalability and use of GPUs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>
              <a:solidFill>
                <a:srgbClr val="008000"/>
              </a:solidFill>
            </a:endParaRPr>
          </a:p>
          <a:p>
            <a:pPr lvl="2"/>
            <a:r>
              <a:rPr lang="en-US" b="1" dirty="0" smtClean="0">
                <a:solidFill>
                  <a:srgbClr val="0000FF"/>
                </a:solidFill>
              </a:rPr>
              <a:t>Symbolic differentiation</a:t>
            </a:r>
          </a:p>
          <a:p>
            <a:pPr lvl="3"/>
            <a:r>
              <a:rPr lang="en-US" b="1" dirty="0" smtClean="0">
                <a:solidFill>
                  <a:srgbClr val="0000FF"/>
                </a:solidFill>
              </a:rPr>
              <a:t>reverse-mode automatic differentiation</a:t>
            </a:r>
          </a:p>
          <a:p>
            <a:pPr lvl="3"/>
            <a:r>
              <a:rPr lang="en-US" b="1" dirty="0" smtClean="0">
                <a:solidFill>
                  <a:srgbClr val="0000FF"/>
                </a:solidFill>
              </a:rPr>
              <a:t>“Generalized </a:t>
            </a:r>
            <a:r>
              <a:rPr lang="en-US" b="1" dirty="0" err="1" smtClean="0">
                <a:solidFill>
                  <a:srgbClr val="0000FF"/>
                </a:solidFill>
              </a:rPr>
              <a:t>backprop</a:t>
            </a:r>
            <a:r>
              <a:rPr lang="en-US" b="1" dirty="0" smtClean="0">
                <a:solidFill>
                  <a:srgbClr val="0000FF"/>
                </a:solidFill>
              </a:rPr>
              <a:t>”</a:t>
            </a:r>
          </a:p>
          <a:p>
            <a:pPr lvl="2"/>
            <a:r>
              <a:rPr lang="en-US" dirty="0" smtClean="0"/>
              <a:t>Some subtle changes to cost function, architectures, optimization methods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r>
              <a:rPr lang="en-US" dirty="0" smtClean="0"/>
              <a:t>What types of ANNs are most successful and why?</a:t>
            </a:r>
          </a:p>
          <a:p>
            <a:pPr lvl="1"/>
            <a:r>
              <a:rPr lang="en-US" dirty="0" smtClean="0"/>
              <a:t>Convolutional networks (CNNs)</a:t>
            </a:r>
          </a:p>
          <a:p>
            <a:pPr lvl="1"/>
            <a:r>
              <a:rPr lang="en-US" dirty="0" smtClean="0"/>
              <a:t>Long term</a:t>
            </a:r>
            <a:r>
              <a:rPr lang="en-US" dirty="0"/>
              <a:t>/</a:t>
            </a:r>
            <a:r>
              <a:rPr lang="en-US" dirty="0" smtClean="0"/>
              <a:t>short term memory networks (LSTM)</a:t>
            </a:r>
          </a:p>
          <a:p>
            <a:pPr lvl="1"/>
            <a:r>
              <a:rPr lang="en-US" dirty="0" smtClean="0"/>
              <a:t>Word2vec and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r>
              <a:rPr lang="en-US" dirty="0" smtClean="0"/>
              <a:t>What are the hot research topics for deep learning?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5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4728" y="1181100"/>
            <a:ext cx="800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matlabtricks.com</a:t>
            </a:r>
            <a:r>
              <a:rPr lang="en-US" dirty="0"/>
              <a:t>/post-5/3x3-convolution-kernels-with-online-demo</a:t>
            </a:r>
          </a:p>
        </p:txBody>
      </p:sp>
      <p:pic>
        <p:nvPicPr>
          <p:cNvPr id="3" name="Picture 2" descr="Screen Shot 2016-04-03 at 6.15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206"/>
            <a:ext cx="9144000" cy="40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4728" y="1181100"/>
            <a:ext cx="800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matlabtricks.com</a:t>
            </a:r>
            <a:r>
              <a:rPr lang="en-US" dirty="0"/>
              <a:t>/post-5/3x3-convolution-kernels-with-online-demo</a:t>
            </a:r>
          </a:p>
        </p:txBody>
      </p:sp>
      <p:pic>
        <p:nvPicPr>
          <p:cNvPr id="2" name="Picture 1" descr="Screen Shot 2016-04-03 at 6.1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903"/>
            <a:ext cx="9144000" cy="3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4728" y="1181100"/>
            <a:ext cx="800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matlabtricks.com</a:t>
            </a:r>
            <a:r>
              <a:rPr lang="en-US" dirty="0"/>
              <a:t>/post-5/3x3-convolution-kernels-with-online-demo</a:t>
            </a:r>
          </a:p>
        </p:txBody>
      </p:sp>
      <p:pic>
        <p:nvPicPr>
          <p:cNvPr id="3" name="Picture 2" descr="Screen Shot 2016-04-03 at 6.19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" y="1686101"/>
            <a:ext cx="9144000" cy="39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Basic idea:</a:t>
            </a:r>
          </a:p>
          <a:p>
            <a:pPr lvl="1"/>
            <a:r>
              <a:rPr lang="en-US" dirty="0" smtClean="0"/>
              <a:t>Pick </a:t>
            </a:r>
            <a:r>
              <a:rPr lang="en-US" smtClean="0"/>
              <a:t>a 3x3 </a:t>
            </a:r>
            <a:r>
              <a:rPr lang="en-US" dirty="0" smtClean="0"/>
              <a:t>matrix F of weights</a:t>
            </a:r>
          </a:p>
          <a:p>
            <a:pPr lvl="1"/>
            <a:r>
              <a:rPr lang="en-US" dirty="0" smtClean="0"/>
              <a:t>Slide this over an image and compute the “inner product” (similarity) of F and the corresponding field of the image, and replace the pixel in the center of the field with the output of the inner product operation</a:t>
            </a:r>
          </a:p>
          <a:p>
            <a:r>
              <a:rPr lang="en-US" dirty="0" smtClean="0"/>
              <a:t>Key point:</a:t>
            </a:r>
          </a:p>
          <a:p>
            <a:pPr lvl="1"/>
            <a:r>
              <a:rPr lang="en-US" dirty="0" smtClean="0"/>
              <a:t>Different convolutions extract different types of low-level “features” from an image</a:t>
            </a:r>
          </a:p>
          <a:p>
            <a:pPr lvl="1"/>
            <a:r>
              <a:rPr lang="en-US" dirty="0" smtClean="0"/>
              <a:t>All that we need to vary to generate these different features is the weights of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convolve an image with an ANN?</a:t>
            </a:r>
            <a:endParaRPr lang="en-US" dirty="0"/>
          </a:p>
        </p:txBody>
      </p:sp>
      <p:pic>
        <p:nvPicPr>
          <p:cNvPr id="5" name="Picture 4" descr="Screen Shot 2016-04-03 at 6.2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03" y="3009900"/>
            <a:ext cx="8280400" cy="3810000"/>
          </a:xfrm>
          <a:prstGeom prst="rect">
            <a:avLst/>
          </a:prstGeom>
        </p:spPr>
      </p:pic>
      <p:pic>
        <p:nvPicPr>
          <p:cNvPr id="6" name="Picture 5" descr="Screen Shot 2016-04-03 at 6.2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73" y="3009900"/>
            <a:ext cx="8153400" cy="3848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7112" y="1595516"/>
            <a:ext cx="726984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Note that the parameters in the matrix defining the convolution are </a:t>
            </a:r>
            <a:r>
              <a:rPr lang="en-US" sz="2400" b="1" dirty="0" smtClean="0"/>
              <a:t>tied</a:t>
            </a:r>
            <a:r>
              <a:rPr lang="en-US" sz="2400" dirty="0" smtClean="0"/>
              <a:t> across all places that it is used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58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do many convolutions of an image with an ANN?</a:t>
            </a:r>
            <a:endParaRPr lang="en-US" dirty="0"/>
          </a:p>
        </p:txBody>
      </p:sp>
      <p:pic>
        <p:nvPicPr>
          <p:cNvPr id="2" name="Picture 1" descr="Screen Shot 2016-04-03 at 6.2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6" y="1840366"/>
            <a:ext cx="80137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6 convolutions of a digit</a:t>
            </a:r>
            <a:endParaRPr lang="en-US" dirty="0"/>
          </a:p>
        </p:txBody>
      </p:sp>
      <p:pic>
        <p:nvPicPr>
          <p:cNvPr id="4" name="Picture 3" descr="Screen Shot 2016-04-03 at 6.32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905"/>
            <a:ext cx="9144000" cy="4556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8557" y="1170068"/>
            <a:ext cx="46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scs.ryerson.ca</a:t>
            </a:r>
            <a:r>
              <a:rPr lang="en-US" dirty="0"/>
              <a:t>/~</a:t>
            </a:r>
            <a:r>
              <a:rPr lang="en-US" dirty="0" err="1"/>
              <a:t>aharley</a:t>
            </a:r>
            <a:r>
              <a:rPr lang="en-US" dirty="0"/>
              <a:t>/</a:t>
            </a:r>
            <a:r>
              <a:rPr lang="en-US" dirty="0" err="1"/>
              <a:t>vis</a:t>
            </a:r>
            <a:r>
              <a:rPr lang="en-US" dirty="0"/>
              <a:t>/</a:t>
            </a:r>
            <a:r>
              <a:rPr lang="en-US" dirty="0" err="1"/>
              <a:t>conv</a:t>
            </a:r>
            <a:r>
              <a:rPr lang="en-US" dirty="0"/>
              <a:t>/</a:t>
            </a:r>
          </a:p>
        </p:txBody>
      </p:sp>
      <p:pic>
        <p:nvPicPr>
          <p:cNvPr id="6" name="Picture 5" descr="Screen Shot 2016-04-03 at 6.3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924" y="3287134"/>
            <a:ext cx="774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7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CNNs typically alternate convolutions, non-linearity, and then </a:t>
            </a:r>
            <a:r>
              <a:rPr lang="en-US" dirty="0" err="1" smtClean="0"/>
              <a:t>downsampling</a:t>
            </a:r>
            <a:endParaRPr lang="en-US" dirty="0"/>
          </a:p>
        </p:txBody>
      </p:sp>
      <p:pic>
        <p:nvPicPr>
          <p:cNvPr id="3" name="Picture 2" descr="Screen Shot 2016-04-03 at 6.36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748"/>
            <a:ext cx="9144000" cy="4307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4038" y="1349553"/>
            <a:ext cx="645344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/>
              <a:t>Downsampling</a:t>
            </a:r>
            <a:r>
              <a:rPr lang="en-US" sz="2400" dirty="0" smtClean="0"/>
              <a:t> is usually averaging or (more common in recent CNNs) max-pooling</a:t>
            </a:r>
            <a:endParaRPr lang="en-US" sz="2400" dirty="0"/>
          </a:p>
        </p:txBody>
      </p:sp>
      <p:pic>
        <p:nvPicPr>
          <p:cNvPr id="5" name="Picture 4" descr="Screen Shot 2016-04-03 at 6.41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8509">
            <a:off x="1699205" y="3003371"/>
            <a:ext cx="7218010" cy="7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4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 max-pooling?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23838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Saves space</a:t>
            </a:r>
          </a:p>
          <a:p>
            <a:r>
              <a:rPr lang="en-US" dirty="0" smtClean="0"/>
              <a:t>Reduces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</a:p>
          <a:p>
            <a:r>
              <a:rPr lang="en-US" dirty="0" smtClean="0"/>
              <a:t>Because I’m going to add </a:t>
            </a:r>
            <a:r>
              <a:rPr lang="en-US" i="1" dirty="0" smtClean="0"/>
              <a:t>more </a:t>
            </a:r>
            <a:r>
              <a:rPr lang="en-US" dirty="0" smtClean="0"/>
              <a:t>convolutions after it!</a:t>
            </a:r>
          </a:p>
          <a:p>
            <a:pPr lvl="1"/>
            <a:r>
              <a:rPr lang="en-US" dirty="0" smtClean="0"/>
              <a:t>Allows the short-range convolutions to extend over larger subfields of the images</a:t>
            </a:r>
          </a:p>
          <a:p>
            <a:pPr lvl="2"/>
            <a:r>
              <a:rPr lang="en-US" dirty="0" smtClean="0"/>
              <a:t>So we can spot larger objects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, a long horizontal line, or a corner, or …</a:t>
            </a:r>
            <a:endParaRPr lang="en-US" dirty="0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7" y="3641188"/>
            <a:ext cx="8405426" cy="31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CNN visualization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8178" y="1343687"/>
            <a:ext cx="759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https://cs.stanford.edu/people/karpathy/convnetjs/demo/</a:t>
            </a:r>
            <a:r>
              <a:rPr lang="en-US" dirty="0" smtClean="0">
                <a:hlinkClick r:id="rId2"/>
              </a:rPr>
              <a:t>mnist.html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Screen shot 2014-09-21 at 2.51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276" y="5616687"/>
            <a:ext cx="3080824" cy="11287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Recap: multilayer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536069" cy="17906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Classifier is a multilayer </a:t>
            </a:r>
            <a:r>
              <a:rPr lang="en-US" i="1" dirty="0" smtClean="0"/>
              <a:t>network </a:t>
            </a:r>
            <a:r>
              <a:rPr lang="en-US" dirty="0" smtClean="0"/>
              <a:t>of </a:t>
            </a:r>
            <a:r>
              <a:rPr lang="en-US" i="1" dirty="0" smtClean="0"/>
              <a:t>logistic units</a:t>
            </a:r>
          </a:p>
          <a:p>
            <a:r>
              <a:rPr lang="en-US" dirty="0" smtClean="0"/>
              <a:t>Each </a:t>
            </a:r>
            <a:r>
              <a:rPr lang="en-US" i="1" dirty="0" smtClean="0"/>
              <a:t>unit </a:t>
            </a:r>
            <a:r>
              <a:rPr lang="en-US" dirty="0" smtClean="0"/>
              <a:t>takes some inputs and produces one output using a logistic classifier </a:t>
            </a:r>
          </a:p>
          <a:p>
            <a:r>
              <a:rPr lang="en-US" dirty="0" smtClean="0"/>
              <a:t>Output of one unit can be the input of another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9635" y="3255842"/>
            <a:ext cx="7408375" cy="3300493"/>
            <a:chOff x="457200" y="3124200"/>
            <a:chExt cx="7924800" cy="3352800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457200" y="3124200"/>
              <a:ext cx="1752600" cy="844167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3300"/>
                  </a:solidFill>
                  <a:latin typeface="Book Antiqua"/>
                </a:rPr>
                <a:t>Input layer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324600" y="3124200"/>
              <a:ext cx="1981200" cy="844167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3300"/>
                  </a:solidFill>
                  <a:latin typeface="Book Antiqua"/>
                </a:rPr>
                <a:t>Output layer</a:t>
              </a: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3276600" y="3124200"/>
              <a:ext cx="1905000" cy="844167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3300"/>
                  </a:solidFill>
                  <a:latin typeface="Book Antiqua"/>
                </a:rPr>
                <a:t>Hidden layer</a:t>
              </a: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3810000" y="4038600"/>
              <a:ext cx="1371600" cy="1066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2209800" y="4953000"/>
              <a:ext cx="1676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2133600" y="4724400"/>
              <a:ext cx="1676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2133600" y="4419600"/>
              <a:ext cx="16764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3886200" y="4419600"/>
              <a:ext cx="2438400" cy="375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prstClr val="black"/>
                  </a:solidFill>
                  <a:latin typeface="Book Antiqua"/>
                </a:rPr>
                <a:t>v</a:t>
              </a:r>
              <a:r>
                <a:rPr lang="en-US" baseline="30000" dirty="0">
                  <a:solidFill>
                    <a:prstClr val="black"/>
                  </a:solidFill>
                  <a:latin typeface="Book Antiqua"/>
                </a:rPr>
                <a:t>1</a:t>
              </a:r>
              <a:r>
                <a:rPr lang="en-US" dirty="0">
                  <a:solidFill>
                    <a:prstClr val="black"/>
                  </a:solidFill>
                  <a:latin typeface="Book Antiqua"/>
                </a:rPr>
                <a:t>=</a:t>
              </a:r>
              <a:r>
                <a:rPr lang="en-US" dirty="0" err="1">
                  <a:solidFill>
                    <a:prstClr val="black"/>
                  </a:solidFill>
                  <a:latin typeface="Book Antiqua"/>
                </a:rPr>
                <a:t>S(</a:t>
              </a:r>
              <a:r>
                <a:rPr lang="en-US" b="1" dirty="0" err="1">
                  <a:solidFill>
                    <a:prstClr val="black"/>
                  </a:solidFill>
                  <a:latin typeface="Book Antiqua"/>
                </a:rPr>
                <a:t>w</a:t>
              </a:r>
              <a:r>
                <a:rPr lang="en-US" baseline="30000" dirty="0" err="1">
                  <a:solidFill>
                    <a:prstClr val="black"/>
                  </a:solidFill>
                  <a:latin typeface="Book Antiqua"/>
                </a:rPr>
                <a:t>T</a:t>
              </a:r>
              <a:r>
                <a:rPr lang="en-US" b="1" dirty="0" err="1">
                  <a:solidFill>
                    <a:prstClr val="black"/>
                  </a:solidFill>
                  <a:latin typeface="Book Antiqua"/>
                </a:rPr>
                <a:t>X</a:t>
              </a:r>
              <a:r>
                <a:rPr lang="en-US" dirty="0">
                  <a:solidFill>
                    <a:prstClr val="black"/>
                  </a:solidFill>
                  <a:latin typeface="Book Antiqua"/>
                </a:rPr>
                <a:t>)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3124200" y="4191000"/>
              <a:ext cx="609600" cy="34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prstClr val="black"/>
                  </a:solidFill>
                  <a:latin typeface="Book Antiqua"/>
                </a:rPr>
                <a:t>w</a:t>
              </a:r>
              <a:r>
                <a:rPr lang="en-US" sz="1600" baseline="30000">
                  <a:solidFill>
                    <a:prstClr val="black"/>
                  </a:solidFill>
                  <a:latin typeface="Book Antiqua"/>
                </a:rPr>
                <a:t>0,1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1752600" y="4953000"/>
              <a:ext cx="457200" cy="34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prstClr val="black"/>
                  </a:solidFill>
                  <a:latin typeface="Book Antiqua"/>
                </a:rPr>
                <a:t>x</a:t>
              </a:r>
              <a:r>
                <a:rPr lang="en-US" sz="1600" baseline="30000">
                  <a:solidFill>
                    <a:prstClr val="black"/>
                  </a:solidFill>
                  <a:latin typeface="Book Antiqua"/>
                </a:rPr>
                <a:t>1</a:t>
              </a: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1752600" y="495300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1828800" y="5791199"/>
              <a:ext cx="533400" cy="34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prstClr val="black"/>
                  </a:solidFill>
                  <a:latin typeface="Book Antiqua"/>
                </a:rPr>
                <a:t>x</a:t>
              </a:r>
              <a:r>
                <a:rPr lang="en-US" sz="1600" baseline="30000">
                  <a:solidFill>
                    <a:prstClr val="black"/>
                  </a:solidFill>
                  <a:latin typeface="Book Antiqua"/>
                </a:rPr>
                <a:t>2</a:t>
              </a: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1752600" y="5791200"/>
              <a:ext cx="4572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1752600" y="4191000"/>
              <a:ext cx="533400" cy="34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prstClr val="black"/>
                  </a:solidFill>
                  <a:latin typeface="Book Antiqua"/>
                </a:rPr>
                <a:t>1</a:t>
              </a:r>
              <a:endParaRPr lang="en-US" sz="1600" baseline="-25000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1752600" y="419100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3810000" y="5410200"/>
              <a:ext cx="1371600" cy="1066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3886200" y="5791199"/>
              <a:ext cx="1371600" cy="375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prstClr val="black"/>
                  </a:solidFill>
                  <a:latin typeface="Book Antiqua"/>
                </a:rPr>
                <a:t>v</a:t>
              </a:r>
              <a:r>
                <a:rPr lang="en-US" baseline="30000" dirty="0">
                  <a:solidFill>
                    <a:prstClr val="black"/>
                  </a:solidFill>
                  <a:latin typeface="Book Antiqua"/>
                </a:rPr>
                <a:t>2</a:t>
              </a:r>
              <a:r>
                <a:rPr lang="en-US" dirty="0">
                  <a:solidFill>
                    <a:prstClr val="black"/>
                  </a:solidFill>
                  <a:latin typeface="Book Antiqua"/>
                </a:rPr>
                <a:t>=</a:t>
              </a:r>
              <a:r>
                <a:rPr lang="en-US" dirty="0" err="1">
                  <a:solidFill>
                    <a:prstClr val="black"/>
                  </a:solidFill>
                  <a:latin typeface="Book Antiqua"/>
                </a:rPr>
                <a:t>S(</a:t>
              </a:r>
              <a:r>
                <a:rPr lang="en-US" b="1" dirty="0" err="1">
                  <a:solidFill>
                    <a:prstClr val="black"/>
                  </a:solidFill>
                  <a:latin typeface="Book Antiqua"/>
                </a:rPr>
                <a:t>w</a:t>
              </a:r>
              <a:r>
                <a:rPr lang="en-US" baseline="30000" dirty="0" err="1">
                  <a:solidFill>
                    <a:prstClr val="black"/>
                  </a:solidFill>
                  <a:latin typeface="Book Antiqua"/>
                </a:rPr>
                <a:t>T</a:t>
              </a:r>
              <a:r>
                <a:rPr lang="en-US" b="1" dirty="0" err="1">
                  <a:solidFill>
                    <a:prstClr val="black"/>
                  </a:solidFill>
                  <a:latin typeface="Book Antiqua"/>
                </a:rPr>
                <a:t>X</a:t>
              </a:r>
              <a:r>
                <a:rPr lang="en-US" dirty="0">
                  <a:solidFill>
                    <a:prstClr val="black"/>
                  </a:solidFill>
                  <a:latin typeface="Book Antiqua"/>
                </a:rPr>
                <a:t>)</a:t>
              </a:r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6934200" y="4648200"/>
              <a:ext cx="1371600" cy="1066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7010400" y="5029200"/>
              <a:ext cx="1371600" cy="375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prstClr val="black"/>
                  </a:solidFill>
                  <a:latin typeface="Book Antiqua"/>
                </a:rPr>
                <a:t>z</a:t>
              </a:r>
              <a:r>
                <a:rPr lang="en-US" baseline="30000" dirty="0">
                  <a:solidFill>
                    <a:prstClr val="black"/>
                  </a:solidFill>
                  <a:latin typeface="Book Antiqua"/>
                </a:rPr>
                <a:t>1</a:t>
              </a:r>
              <a:r>
                <a:rPr lang="en-US" dirty="0">
                  <a:solidFill>
                    <a:prstClr val="black"/>
                  </a:solidFill>
                  <a:latin typeface="Book Antiqua"/>
                </a:rPr>
                <a:t>=</a:t>
              </a:r>
              <a:r>
                <a:rPr lang="en-US" dirty="0" err="1">
                  <a:solidFill>
                    <a:prstClr val="black"/>
                  </a:solidFill>
                  <a:latin typeface="Book Antiqua"/>
                </a:rPr>
                <a:t>S(</a:t>
              </a:r>
              <a:r>
                <a:rPr lang="en-US" b="1" dirty="0" err="1">
                  <a:solidFill>
                    <a:prstClr val="black"/>
                  </a:solidFill>
                  <a:latin typeface="Book Antiqua"/>
                </a:rPr>
                <a:t>w</a:t>
              </a:r>
              <a:r>
                <a:rPr lang="en-US" baseline="30000" dirty="0" err="1">
                  <a:solidFill>
                    <a:prstClr val="black"/>
                  </a:solidFill>
                  <a:latin typeface="Book Antiqua"/>
                </a:rPr>
                <a:t>T</a:t>
              </a:r>
              <a:r>
                <a:rPr lang="en-US" b="1" dirty="0" err="1">
                  <a:solidFill>
                    <a:prstClr val="black"/>
                  </a:solidFill>
                  <a:latin typeface="Book Antiqua"/>
                </a:rPr>
                <a:t>V</a:t>
              </a:r>
              <a:r>
                <a:rPr lang="en-US" dirty="0">
                  <a:solidFill>
                    <a:prstClr val="black"/>
                  </a:solidFill>
                  <a:latin typeface="Book Antiqua"/>
                </a:rPr>
                <a:t>)</a:t>
              </a:r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2133600" y="4495800"/>
              <a:ext cx="182880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2133600" y="5181600"/>
              <a:ext cx="1752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2209800" y="6019800"/>
              <a:ext cx="1600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3124200" y="4495800"/>
              <a:ext cx="609600" cy="34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prstClr val="black"/>
                  </a:solidFill>
                  <a:latin typeface="Book Antiqua"/>
                </a:rPr>
                <a:t>w</a:t>
              </a:r>
              <a:r>
                <a:rPr lang="en-US" sz="1600" baseline="30000">
                  <a:solidFill>
                    <a:prstClr val="black"/>
                  </a:solidFill>
                  <a:latin typeface="Book Antiqua"/>
                </a:rPr>
                <a:t>1,1</a:t>
              </a:r>
            </a:p>
          </p:txBody>
        </p:sp>
        <p:sp>
          <p:nvSpPr>
            <p:cNvPr id="28" name="Text Box 24"/>
            <p:cNvSpPr txBox="1">
              <a:spLocks noChangeArrowheads="1"/>
            </p:cNvSpPr>
            <p:nvPr/>
          </p:nvSpPr>
          <p:spPr bwMode="auto">
            <a:xfrm>
              <a:off x="3276600" y="4800599"/>
              <a:ext cx="609600" cy="34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prstClr val="black"/>
                  </a:solidFill>
                  <a:latin typeface="Book Antiqua"/>
                </a:rPr>
                <a:t>w</a:t>
              </a:r>
              <a:r>
                <a:rPr lang="en-US" sz="1600" baseline="30000">
                  <a:solidFill>
                    <a:prstClr val="black"/>
                  </a:solidFill>
                  <a:latin typeface="Book Antiqua"/>
                </a:rPr>
                <a:t>2,1</a:t>
              </a:r>
            </a:p>
          </p:txBody>
        </p:sp>
        <p:sp>
          <p:nvSpPr>
            <p:cNvPr id="29" name="Text Box 25"/>
            <p:cNvSpPr txBox="1">
              <a:spLocks noChangeArrowheads="1"/>
            </p:cNvSpPr>
            <p:nvPr/>
          </p:nvSpPr>
          <p:spPr bwMode="auto">
            <a:xfrm>
              <a:off x="2362200" y="4495800"/>
              <a:ext cx="609600" cy="34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prstClr val="black"/>
                  </a:solidFill>
                  <a:latin typeface="Book Antiqua"/>
                </a:rPr>
                <a:t>w</a:t>
              </a:r>
              <a:r>
                <a:rPr lang="en-US" sz="1600" baseline="30000">
                  <a:solidFill>
                    <a:prstClr val="black"/>
                  </a:solidFill>
                  <a:latin typeface="Book Antiqua"/>
                </a:rPr>
                <a:t>0,2</a:t>
              </a:r>
            </a:p>
          </p:txBody>
        </p:sp>
        <p:sp>
          <p:nvSpPr>
            <p:cNvPr id="30" name="Text Box 26"/>
            <p:cNvSpPr txBox="1">
              <a:spLocks noChangeArrowheads="1"/>
            </p:cNvSpPr>
            <p:nvPr/>
          </p:nvSpPr>
          <p:spPr bwMode="auto">
            <a:xfrm>
              <a:off x="2514600" y="5105400"/>
              <a:ext cx="609600" cy="34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prstClr val="black"/>
                  </a:solidFill>
                  <a:latin typeface="Book Antiqua"/>
                </a:rPr>
                <a:t>w</a:t>
              </a:r>
              <a:r>
                <a:rPr lang="en-US" sz="1600" baseline="30000">
                  <a:solidFill>
                    <a:prstClr val="black"/>
                  </a:solidFill>
                  <a:latin typeface="Book Antiqua"/>
                </a:rPr>
                <a:t>1,2</a:t>
              </a:r>
            </a:p>
          </p:txBody>
        </p:sp>
        <p:sp>
          <p:nvSpPr>
            <p:cNvPr id="31" name="Text Box 27"/>
            <p:cNvSpPr txBox="1">
              <a:spLocks noChangeArrowheads="1"/>
            </p:cNvSpPr>
            <p:nvPr/>
          </p:nvSpPr>
          <p:spPr bwMode="auto">
            <a:xfrm>
              <a:off x="2590801" y="5715000"/>
              <a:ext cx="609600" cy="34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prstClr val="black"/>
                  </a:solidFill>
                  <a:latin typeface="Book Antiqua"/>
                </a:rPr>
                <a:t>w</a:t>
              </a:r>
              <a:r>
                <a:rPr lang="en-US" sz="1600" baseline="30000">
                  <a:solidFill>
                    <a:prstClr val="black"/>
                  </a:solidFill>
                  <a:latin typeface="Book Antiqua"/>
                </a:rPr>
                <a:t>2,2</a:t>
              </a:r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>
              <a:off x="5181600" y="4648200"/>
              <a:ext cx="1752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V="1">
              <a:off x="5181600" y="5105400"/>
              <a:ext cx="1752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Book Antiqua"/>
              </a:endParaRPr>
            </a:p>
          </p:txBody>
        </p:sp>
        <p:sp>
          <p:nvSpPr>
            <p:cNvPr id="34" name="Text Box 30"/>
            <p:cNvSpPr txBox="1">
              <a:spLocks noChangeArrowheads="1"/>
            </p:cNvSpPr>
            <p:nvPr/>
          </p:nvSpPr>
          <p:spPr bwMode="auto">
            <a:xfrm>
              <a:off x="5867400" y="4495800"/>
              <a:ext cx="609600" cy="34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prstClr val="black"/>
                  </a:solidFill>
                  <a:latin typeface="Book Antiqua"/>
                </a:rPr>
                <a:t>w</a:t>
              </a:r>
              <a:r>
                <a:rPr lang="en-US" sz="1600" baseline="30000">
                  <a:solidFill>
                    <a:prstClr val="black"/>
                  </a:solidFill>
                  <a:latin typeface="Book Antiqua"/>
                </a:rPr>
                <a:t>1</a:t>
              </a:r>
            </a:p>
          </p:txBody>
        </p:sp>
        <p:sp>
          <p:nvSpPr>
            <p:cNvPr id="35" name="Text Box 31"/>
            <p:cNvSpPr txBox="1">
              <a:spLocks noChangeArrowheads="1"/>
            </p:cNvSpPr>
            <p:nvPr/>
          </p:nvSpPr>
          <p:spPr bwMode="auto">
            <a:xfrm>
              <a:off x="5867400" y="5181600"/>
              <a:ext cx="609600" cy="343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prstClr val="black"/>
                  </a:solidFill>
                  <a:latin typeface="Book Antiqua"/>
                </a:rPr>
                <a:t>w</a:t>
              </a:r>
              <a:r>
                <a:rPr lang="en-US" sz="1600" baseline="30000">
                  <a:solidFill>
                    <a:prstClr val="black"/>
                  </a:solidFill>
                  <a:latin typeface="Book Antiqua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1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4-04 at 9.3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40" y="0"/>
            <a:ext cx="7617957" cy="6858000"/>
          </a:xfrm>
          <a:prstGeom prst="rect">
            <a:avLst/>
          </a:prstGeom>
        </p:spPr>
      </p:pic>
      <p:pic>
        <p:nvPicPr>
          <p:cNvPr id="4" name="Picture 3" descr="Screen Shot 2016-04-04 at 9.33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9" y="916710"/>
            <a:ext cx="6302827" cy="10507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180330" y="3439394"/>
            <a:ext cx="1874723" cy="24945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  <a:endCxn id="4" idx="2"/>
          </p:cNvCxnSpPr>
          <p:nvPr/>
        </p:nvCxnSpPr>
        <p:spPr>
          <a:xfrm flipH="1" flipV="1">
            <a:off x="3259523" y="1967443"/>
            <a:ext cx="920807" cy="15966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6-04-04 at 9.38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3041"/>
            <a:ext cx="7582812" cy="148776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332730" y="5978849"/>
            <a:ext cx="1874723" cy="24945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3649186" y="5240808"/>
            <a:ext cx="683544" cy="8627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3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04 at 9.34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5" y="0"/>
            <a:ext cx="798440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34459" y="324638"/>
            <a:ext cx="3944777" cy="24945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3" idx="1"/>
          </p:cNvCxnSpPr>
          <p:nvPr/>
        </p:nvCxnSpPr>
        <p:spPr>
          <a:xfrm flipH="1">
            <a:off x="3311003" y="449363"/>
            <a:ext cx="923456" cy="949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6-04-04 at 9.40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4" y="1398435"/>
            <a:ext cx="7112000" cy="812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4-04 at 9.40.4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2" y="4272087"/>
            <a:ext cx="7023100" cy="952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34459" y="3175639"/>
            <a:ext cx="3944777" cy="24945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3311003" y="3300364"/>
            <a:ext cx="923456" cy="949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6-04-04 at 9.41.5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0" y="5088523"/>
            <a:ext cx="7037006" cy="7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8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 max-pooling?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28646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Saves space</a:t>
            </a:r>
          </a:p>
          <a:p>
            <a:r>
              <a:rPr lang="en-US" dirty="0" smtClean="0"/>
              <a:t>Reduces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</a:p>
          <a:p>
            <a:r>
              <a:rPr lang="en-US" dirty="0" smtClean="0"/>
              <a:t>Because I’m going to add </a:t>
            </a:r>
            <a:r>
              <a:rPr lang="en-US" i="1" dirty="0" smtClean="0"/>
              <a:t>more </a:t>
            </a:r>
            <a:r>
              <a:rPr lang="en-US" dirty="0" smtClean="0"/>
              <a:t>convolutions after it!</a:t>
            </a:r>
          </a:p>
          <a:p>
            <a:pPr lvl="1"/>
            <a:r>
              <a:rPr lang="en-US" dirty="0" smtClean="0"/>
              <a:t>Allows the short-range convolutions to extend over larger subfields of the images</a:t>
            </a:r>
          </a:p>
          <a:p>
            <a:pPr lvl="2"/>
            <a:r>
              <a:rPr lang="en-US" dirty="0" smtClean="0"/>
              <a:t>So we can spot larger objects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, a long horizontal line, or a corner, or …</a:t>
            </a:r>
          </a:p>
          <a:p>
            <a:r>
              <a:rPr lang="en-US" dirty="0" smtClean="0"/>
              <a:t>At some point the feature maps start to get very sparse and blobby – they are indicators of some semantic property, not a recognizable transformation of the image</a:t>
            </a:r>
          </a:p>
          <a:p>
            <a:r>
              <a:rPr lang="en-US" dirty="0" smtClean="0"/>
              <a:t>Then just use them as features in a “normal” 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5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4-04 at 9.3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40" y="0"/>
            <a:ext cx="7617957" cy="6858000"/>
          </a:xfrm>
          <a:prstGeom prst="rect">
            <a:avLst/>
          </a:prstGeom>
        </p:spPr>
      </p:pic>
      <p:pic>
        <p:nvPicPr>
          <p:cNvPr id="4" name="Picture 3" descr="Screen Shot 2016-04-04 at 9.33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9" y="916710"/>
            <a:ext cx="6302827" cy="10507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180330" y="3439394"/>
            <a:ext cx="1874723" cy="24945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  <a:endCxn id="4" idx="2"/>
          </p:cNvCxnSpPr>
          <p:nvPr/>
        </p:nvCxnSpPr>
        <p:spPr>
          <a:xfrm flipH="1" flipV="1">
            <a:off x="3259523" y="1967443"/>
            <a:ext cx="920807" cy="15966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6-04-04 at 9.38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3041"/>
            <a:ext cx="7582812" cy="148776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332730" y="5978849"/>
            <a:ext cx="1874723" cy="24945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3649186" y="5240808"/>
            <a:ext cx="683544" cy="8627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22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04 at 9.34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5" y="0"/>
            <a:ext cx="798440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34459" y="324638"/>
            <a:ext cx="3944777" cy="24945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3" idx="1"/>
          </p:cNvCxnSpPr>
          <p:nvPr/>
        </p:nvCxnSpPr>
        <p:spPr>
          <a:xfrm flipH="1">
            <a:off x="3311003" y="449363"/>
            <a:ext cx="923456" cy="949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6-04-04 at 9.40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4" y="1398435"/>
            <a:ext cx="7112000" cy="812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4-04 at 9.40.4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2" y="4272087"/>
            <a:ext cx="7023100" cy="952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34459" y="3175639"/>
            <a:ext cx="3944777" cy="24945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3311003" y="3300364"/>
            <a:ext cx="923456" cy="949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6-04-04 at 9.41.5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0" y="5088523"/>
            <a:ext cx="7037006" cy="7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4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 max-pooling?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23838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Saves space</a:t>
            </a:r>
          </a:p>
          <a:p>
            <a:r>
              <a:rPr lang="en-US" dirty="0" smtClean="0"/>
              <a:t>Reduces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</a:p>
          <a:p>
            <a:r>
              <a:rPr lang="en-US" dirty="0" smtClean="0"/>
              <a:t>Because I’m going to add </a:t>
            </a:r>
            <a:r>
              <a:rPr lang="en-US" i="1" dirty="0" smtClean="0"/>
              <a:t>more </a:t>
            </a:r>
            <a:r>
              <a:rPr lang="en-US" dirty="0" smtClean="0"/>
              <a:t>convolutions after it!</a:t>
            </a:r>
          </a:p>
          <a:p>
            <a:pPr lvl="1"/>
            <a:r>
              <a:rPr lang="en-US" dirty="0" smtClean="0"/>
              <a:t>Allows the short-range convolutions to extend over larger subfields of the images</a:t>
            </a:r>
          </a:p>
          <a:p>
            <a:pPr lvl="2"/>
            <a:r>
              <a:rPr lang="en-US" dirty="0" smtClean="0"/>
              <a:t>So we can spot larger objects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, a long horizontal line, or a corner, or …</a:t>
            </a:r>
            <a:endParaRPr lang="en-US" dirty="0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7" y="3641188"/>
            <a:ext cx="8405426" cy="31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Alternating convolution and </a:t>
            </a:r>
            <a:r>
              <a:rPr lang="en-US" dirty="0" err="1" smtClean="0"/>
              <a:t>downsampling</a:t>
            </a:r>
            <a:endParaRPr lang="en-US" dirty="0"/>
          </a:p>
        </p:txBody>
      </p:sp>
      <p:pic>
        <p:nvPicPr>
          <p:cNvPr id="4" name="Picture 3" descr="Screen Shot 2016-04-03 at 6.5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8" y="1013737"/>
            <a:ext cx="6761957" cy="5844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2822" y="2086232"/>
            <a:ext cx="167711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5 layers 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50988" y="2847656"/>
            <a:ext cx="1893012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The subfield in a large dataset that gives the strongest output for a neuron</a:t>
            </a:r>
          </a:p>
        </p:txBody>
      </p:sp>
    </p:spTree>
    <p:extLst>
      <p:ext uri="{BB962C8B-B14F-4D97-AF65-F5344CB8AC3E}">
        <p14:creationId xmlns:p14="http://schemas.microsoft.com/office/powerpoint/2010/main" val="134813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What’s new in ANNs in the last 5-10 years?</a:t>
            </a:r>
          </a:p>
          <a:p>
            <a:pPr lvl="1"/>
            <a:r>
              <a:rPr lang="en-US" b="1" dirty="0" smtClean="0"/>
              <a:t>Deeper networks</a:t>
            </a:r>
            <a:r>
              <a:rPr lang="en-US" dirty="0" smtClean="0"/>
              <a:t>, </a:t>
            </a:r>
            <a:r>
              <a:rPr lang="en-US" dirty="0"/>
              <a:t>m</a:t>
            </a:r>
            <a:r>
              <a:rPr lang="en-US" dirty="0" smtClean="0"/>
              <a:t>ore data, and faster training</a:t>
            </a:r>
          </a:p>
          <a:p>
            <a:pPr lvl="2"/>
            <a:r>
              <a:rPr lang="en-US" dirty="0" smtClean="0"/>
              <a:t>Scalability and use of GPUs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>
              <a:solidFill>
                <a:srgbClr val="008000"/>
              </a:solidFill>
            </a:endParaRPr>
          </a:p>
          <a:p>
            <a:pPr lvl="2"/>
            <a:r>
              <a:rPr lang="en-US" dirty="0" smtClean="0"/>
              <a:t>Symbolic differentiation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pPr lvl="2"/>
            <a:r>
              <a:rPr lang="en-US" dirty="0" smtClean="0"/>
              <a:t>Some subtle changes to cost function, architectures, optimization methods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r>
              <a:rPr lang="en-US" dirty="0" smtClean="0"/>
              <a:t>What types of ANNs are most successful and why?</a:t>
            </a:r>
          </a:p>
          <a:p>
            <a:pPr lvl="1"/>
            <a:r>
              <a:rPr lang="en-US" dirty="0" smtClean="0"/>
              <a:t>Convolutional networks (CNNs)</a:t>
            </a:r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b="1" dirty="0" smtClean="0">
              <a:solidFill>
                <a:srgbClr val="0000FF"/>
              </a:solidFill>
            </a:endParaRP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Long term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b="1" dirty="0" smtClean="0">
                <a:solidFill>
                  <a:srgbClr val="0000FF"/>
                </a:solidFill>
              </a:rPr>
              <a:t>short term memory networks (LSTM)</a:t>
            </a:r>
          </a:p>
          <a:p>
            <a:pPr lvl="1"/>
            <a:r>
              <a:rPr lang="en-US" dirty="0" smtClean="0"/>
              <a:t>Word2vec and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r>
              <a:rPr lang="en-US" dirty="0" smtClean="0"/>
              <a:t>What are the hot research topics for deep learning?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9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4" y="1657419"/>
            <a:ext cx="7531839" cy="375247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Motivation: what about sequence prediction?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6571" y="5766191"/>
            <a:ext cx="558835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What can I do when input size and output size vary?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1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Recap: Learning a multilayer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 loss which is squared error</a:t>
            </a:r>
          </a:p>
          <a:p>
            <a:pPr lvl="1"/>
            <a:r>
              <a:rPr lang="en-US" dirty="0" smtClean="0"/>
              <a:t>over a network of logistic units</a:t>
            </a:r>
          </a:p>
          <a:p>
            <a:r>
              <a:rPr lang="en-US" dirty="0" smtClean="0"/>
              <a:t>Minimize loss with gradient descent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output is network output</a:t>
            </a:r>
          </a:p>
        </p:txBody>
      </p:sp>
      <p:graphicFrame>
        <p:nvGraphicFramePr>
          <p:cNvPr id="754690" name="Object 1"/>
          <p:cNvGraphicFramePr>
            <a:graphicFrameLocks noChangeAspect="1"/>
          </p:cNvGraphicFramePr>
          <p:nvPr/>
        </p:nvGraphicFramePr>
        <p:xfrm>
          <a:off x="2549525" y="3249613"/>
          <a:ext cx="2833688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" name="Equation" r:id="rId3" imgW="1358900" imgH="596900" progId="Equation.3">
                  <p:embed/>
                </p:oleObj>
              </mc:Choice>
              <mc:Fallback>
                <p:oleObj name="Equation" r:id="rId3" imgW="13589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3249613"/>
                        <a:ext cx="2833688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688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2305" y="2600847"/>
            <a:ext cx="4630128" cy="23067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Motivation: what about sequence prediction?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059713" y="4626430"/>
            <a:ext cx="544286" cy="5442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696855" y="3492501"/>
            <a:ext cx="1270001" cy="635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059713" y="2492830"/>
            <a:ext cx="544286" cy="54428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cxnSp>
        <p:nvCxnSpPr>
          <p:cNvPr id="9" name="Straight Arrow Connector 8"/>
          <p:cNvCxnSpPr>
            <a:stCxn id="2" idx="0"/>
            <a:endCxn id="3" idx="2"/>
          </p:cNvCxnSpPr>
          <p:nvPr/>
        </p:nvCxnSpPr>
        <p:spPr>
          <a:xfrm flipV="1">
            <a:off x="6331856" y="4127501"/>
            <a:ext cx="0" cy="498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0"/>
            <a:endCxn id="7" idx="4"/>
          </p:cNvCxnSpPr>
          <p:nvPr/>
        </p:nvCxnSpPr>
        <p:spPr>
          <a:xfrm flipV="1">
            <a:off x="6331856" y="3037116"/>
            <a:ext cx="0" cy="455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for an RNN</a:t>
            </a:r>
            <a:endParaRPr lang="en-US" dirty="0"/>
          </a:p>
        </p:txBody>
      </p:sp>
      <p:pic>
        <p:nvPicPr>
          <p:cNvPr id="3" name="Picture 2" descr="Screen Shot 2016-04-10 at 6.1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28" y="2144486"/>
            <a:ext cx="5816600" cy="251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9582" y="6403601"/>
            <a:ext cx="662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7143" y="1569357"/>
            <a:ext cx="225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of outputs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9543" y="4978400"/>
            <a:ext cx="211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of inputs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1142999" y="5152571"/>
            <a:ext cx="1505857" cy="1052286"/>
          </a:xfrm>
          <a:prstGeom prst="wedgeRectCallout">
            <a:avLst>
              <a:gd name="adj1" fmla="val 41215"/>
              <a:gd name="adj2" fmla="val -1107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of sequence marker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6611256" y="5152571"/>
            <a:ext cx="1505857" cy="1052286"/>
          </a:xfrm>
          <a:prstGeom prst="wedgeRectCallout">
            <a:avLst>
              <a:gd name="adj1" fmla="val -23845"/>
              <a:gd name="adj2" fmla="val -1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 of sequence marker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457201" y="1569357"/>
            <a:ext cx="1451428" cy="1660072"/>
          </a:xfrm>
          <a:prstGeom prst="wedgeRectCallout">
            <a:avLst>
              <a:gd name="adj1" fmla="val 132473"/>
              <a:gd name="adj2" fmla="val 5968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information is passed from one subunit to the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5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for an 1980’s RNN</a:t>
            </a:r>
            <a:endParaRPr lang="en-US" dirty="0"/>
          </a:p>
        </p:txBody>
      </p:sp>
      <p:pic>
        <p:nvPicPr>
          <p:cNvPr id="3" name="Picture 2" descr="Screen Shot 2016-04-10 at 6.1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83" y="4880660"/>
            <a:ext cx="3747636" cy="16201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990" y="2896293"/>
            <a:ext cx="2232095" cy="11120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16050" y="2896293"/>
            <a:ext cx="2232095" cy="11120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37500" y="2896293"/>
            <a:ext cx="2232095" cy="11120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90998" y="2896293"/>
            <a:ext cx="2232095" cy="111206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118736" y="3302000"/>
            <a:ext cx="681613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00349" y="3309257"/>
            <a:ext cx="0" cy="85452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00349" y="4172858"/>
            <a:ext cx="42351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213378" y="4027715"/>
            <a:ext cx="122489" cy="14514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404145" y="3292928"/>
            <a:ext cx="681613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85758" y="3300185"/>
            <a:ext cx="0" cy="85452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85758" y="4163786"/>
            <a:ext cx="42351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498787" y="4018643"/>
            <a:ext cx="122489" cy="14514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98902" y="3283856"/>
            <a:ext cx="681613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680515" y="3291113"/>
            <a:ext cx="0" cy="85452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680515" y="4154714"/>
            <a:ext cx="42351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093544" y="4009571"/>
            <a:ext cx="122489" cy="14514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00970" y="3274784"/>
            <a:ext cx="681613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682583" y="3282041"/>
            <a:ext cx="0" cy="85452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682583" y="4145642"/>
            <a:ext cx="42351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095612" y="4000499"/>
            <a:ext cx="122489" cy="14514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542643" y="36285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20423" y="5133324"/>
            <a:ext cx="408915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Problem with this: it’s extremely deep and very hard to 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7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for an LSTM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99582" y="6403601"/>
            <a:ext cx="662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31011" y="1105610"/>
            <a:ext cx="40891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Longterm</a:t>
            </a:r>
            <a:r>
              <a:rPr lang="en-US" dirty="0" smtClean="0"/>
              <a:t>-short term model</a:t>
            </a:r>
            <a:endParaRPr lang="en-US" dirty="0"/>
          </a:p>
        </p:txBody>
      </p:sp>
      <p:pic>
        <p:nvPicPr>
          <p:cNvPr id="3" name="Picture 2" descr="Screen Shot 2016-04-10 at 6.28.2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" r="9761"/>
          <a:stretch/>
        </p:blipFill>
        <p:spPr>
          <a:xfrm>
            <a:off x="0" y="1614775"/>
            <a:ext cx="9104188" cy="3565010"/>
          </a:xfrm>
          <a:prstGeom prst="rect">
            <a:avLst/>
          </a:prstGeom>
        </p:spPr>
      </p:pic>
      <p:pic>
        <p:nvPicPr>
          <p:cNvPr id="5" name="Picture 4" descr="Screen Shot 2016-04-10 at 6.29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179785"/>
            <a:ext cx="5597071" cy="109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5429" y="5406572"/>
            <a:ext cx="242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σ</a:t>
            </a:r>
            <a:r>
              <a:rPr lang="en-US" dirty="0" smtClean="0"/>
              <a:t>:  output in [0,1]</a:t>
            </a:r>
          </a:p>
          <a:p>
            <a:r>
              <a:rPr lang="en-US" dirty="0" err="1" smtClean="0"/>
              <a:t>tanh</a:t>
            </a:r>
            <a:r>
              <a:rPr lang="en-US" dirty="0" smtClean="0"/>
              <a:t>: output in [-1,+1]</a:t>
            </a:r>
            <a:endParaRPr lang="en-US" dirty="0"/>
          </a:p>
        </p:txBody>
      </p:sp>
      <p:sp>
        <p:nvSpPr>
          <p:cNvPr id="7" name="Down Arrow Callout 6"/>
          <p:cNvSpPr/>
          <p:nvPr/>
        </p:nvSpPr>
        <p:spPr>
          <a:xfrm>
            <a:off x="3017696" y="1237532"/>
            <a:ext cx="911822" cy="1682613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Decide what to forget </a:t>
            </a:r>
            <a:endParaRPr lang="en-US" dirty="0"/>
          </a:p>
        </p:txBody>
      </p:sp>
      <p:sp>
        <p:nvSpPr>
          <p:cNvPr id="12" name="Down Arrow Callout 11"/>
          <p:cNvSpPr/>
          <p:nvPr/>
        </p:nvSpPr>
        <p:spPr>
          <a:xfrm>
            <a:off x="3821397" y="1237532"/>
            <a:ext cx="911822" cy="1682613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Decide what to insert</a:t>
            </a:r>
            <a:endParaRPr lang="en-US" dirty="0"/>
          </a:p>
        </p:txBody>
      </p:sp>
      <p:sp>
        <p:nvSpPr>
          <p:cNvPr id="8" name="Up Arrow Callout 7"/>
          <p:cNvSpPr/>
          <p:nvPr/>
        </p:nvSpPr>
        <p:spPr>
          <a:xfrm>
            <a:off x="4255169" y="4016557"/>
            <a:ext cx="1801934" cy="1390015"/>
          </a:xfrm>
          <a:prstGeom prst="up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 with transformed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endParaRPr lang="en-US" baseline="-25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2725" y="2985281"/>
            <a:ext cx="8793167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/>
          <p:cNvSpPr/>
          <p:nvPr/>
        </p:nvSpPr>
        <p:spPr>
          <a:xfrm>
            <a:off x="553606" y="1105610"/>
            <a:ext cx="1487138" cy="794113"/>
          </a:xfrm>
          <a:prstGeom prst="wedgeRoundRectCallout">
            <a:avLst>
              <a:gd name="adj1" fmla="val -44752"/>
              <a:gd name="adj2" fmla="val 17753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“Bits of memory”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9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pic>
        <p:nvPicPr>
          <p:cNvPr id="4" name="Picture 3" descr="Screen Shot 2016-04-10 at 7.30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41" y="1954001"/>
            <a:ext cx="9445593" cy="281927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894277" y="842963"/>
            <a:ext cx="2290410" cy="1414993"/>
          </a:xfrm>
          <a:prstGeom prst="wedgeRoundRectCallout">
            <a:avLst>
              <a:gd name="adj1" fmla="val -81672"/>
              <a:gd name="adj2" fmla="val 1338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part of memory to “forget” – zero means forget this bit</a:t>
            </a:r>
          </a:p>
        </p:txBody>
      </p:sp>
    </p:spTree>
    <p:extLst>
      <p:ext uri="{BB962C8B-B14F-4D97-AF65-F5344CB8AC3E}">
        <p14:creationId xmlns:p14="http://schemas.microsoft.com/office/powerpoint/2010/main" val="30299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99582" y="6403601"/>
            <a:ext cx="662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  <p:pic>
        <p:nvPicPr>
          <p:cNvPr id="4" name="Picture 3" descr="Screen Shot 2016-04-10 at 6.33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402"/>
            <a:ext cx="9144000" cy="295405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894277" y="1166202"/>
            <a:ext cx="2453236" cy="863788"/>
          </a:xfrm>
          <a:prstGeom prst="wedgeRoundRectCallout">
            <a:avLst>
              <a:gd name="adj1" fmla="val -72070"/>
              <a:gd name="adj2" fmla="val 13953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bits to insert into the next states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79911" y="4434147"/>
            <a:ext cx="2453236" cy="863788"/>
          </a:xfrm>
          <a:prstGeom prst="wedgeRoundRectCallout">
            <a:avLst>
              <a:gd name="adj1" fmla="val -61008"/>
              <a:gd name="adj2" fmla="val -12437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content to store into the next state</a:t>
            </a:r>
          </a:p>
        </p:txBody>
      </p:sp>
    </p:spTree>
    <p:extLst>
      <p:ext uri="{BB962C8B-B14F-4D97-AF65-F5344CB8AC3E}">
        <p14:creationId xmlns:p14="http://schemas.microsoft.com/office/powerpoint/2010/main" val="334250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99582" y="6403601"/>
            <a:ext cx="662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  <p:pic>
        <p:nvPicPr>
          <p:cNvPr id="5" name="Picture 4" descr="Screen Shot 2016-04-10 at 6.33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212"/>
            <a:ext cx="9144000" cy="283814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154797" y="1012940"/>
            <a:ext cx="2681192" cy="1558544"/>
          </a:xfrm>
          <a:prstGeom prst="wedgeRoundRectCallout">
            <a:avLst>
              <a:gd name="adj1" fmla="val -83094"/>
              <a:gd name="adj2" fmla="val 8301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 memory cell content – mixture of not-forgotten part of previous cell and insertion</a:t>
            </a:r>
          </a:p>
        </p:txBody>
      </p:sp>
    </p:spTree>
    <p:extLst>
      <p:ext uri="{BB962C8B-B14F-4D97-AF65-F5344CB8AC3E}">
        <p14:creationId xmlns:p14="http://schemas.microsoft.com/office/powerpoint/2010/main" val="38613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99582" y="6403601"/>
            <a:ext cx="662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  <p:pic>
        <p:nvPicPr>
          <p:cNvPr id="4" name="Picture 3" descr="Screen Shot 2016-04-10 at 6.33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4842"/>
            <a:ext cx="9144000" cy="277660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143943" y="737618"/>
            <a:ext cx="2290410" cy="1091754"/>
          </a:xfrm>
          <a:prstGeom prst="wedgeRoundRectCallout">
            <a:avLst>
              <a:gd name="adj1" fmla="val -81672"/>
              <a:gd name="adj2" fmla="val 1338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part of cell to output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916417" y="4190108"/>
            <a:ext cx="2290410" cy="1091754"/>
          </a:xfrm>
          <a:prstGeom prst="wedgeRoundRectCallout">
            <a:avLst>
              <a:gd name="adj1" fmla="val -30013"/>
              <a:gd name="adj2" fmla="val -11472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tanh</a:t>
            </a:r>
            <a:r>
              <a:rPr lang="en-US" dirty="0" smtClean="0"/>
              <a:t> maps bits to [-1,+1] range</a:t>
            </a:r>
          </a:p>
        </p:txBody>
      </p:sp>
    </p:spTree>
    <p:extLst>
      <p:ext uri="{BB962C8B-B14F-4D97-AF65-F5344CB8AC3E}">
        <p14:creationId xmlns:p14="http://schemas.microsoft.com/office/powerpoint/2010/main" val="385392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for an LSTM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99582" y="6403601"/>
            <a:ext cx="662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  <p:pic>
        <p:nvPicPr>
          <p:cNvPr id="3" name="Picture 2" descr="Screen Shot 2016-04-10 at 6.28.2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r="42305"/>
          <a:stretch/>
        </p:blipFill>
        <p:spPr>
          <a:xfrm>
            <a:off x="1556665" y="1369843"/>
            <a:ext cx="3766368" cy="4882960"/>
          </a:xfrm>
          <a:prstGeom prst="rect">
            <a:avLst/>
          </a:prstGeom>
        </p:spPr>
      </p:pic>
      <p:pic>
        <p:nvPicPr>
          <p:cNvPr id="8" name="Picture 7" descr="Screen Shot 2016-04-10 at 6.33.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t="34018" r="2448" b="24457"/>
          <a:stretch/>
        </p:blipFill>
        <p:spPr>
          <a:xfrm>
            <a:off x="0" y="1545616"/>
            <a:ext cx="4502173" cy="1226679"/>
          </a:xfrm>
          <a:prstGeom prst="rect">
            <a:avLst/>
          </a:prstGeom>
        </p:spPr>
      </p:pic>
      <p:pic>
        <p:nvPicPr>
          <p:cNvPr id="9" name="Picture 8" descr="Screen Shot 2016-04-10 at 6.33.1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6" t="43170" r="11475" b="32351"/>
          <a:stretch/>
        </p:blipFill>
        <p:spPr>
          <a:xfrm>
            <a:off x="5504021" y="2441447"/>
            <a:ext cx="3416146" cy="694755"/>
          </a:xfrm>
          <a:prstGeom prst="rect">
            <a:avLst/>
          </a:prstGeom>
        </p:spPr>
      </p:pic>
      <p:pic>
        <p:nvPicPr>
          <p:cNvPr id="11" name="Picture 10" descr="Screen Shot 2016-04-10 at 6.33.17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4" t="33521" r="6930" b="25818"/>
          <a:stretch/>
        </p:blipFill>
        <p:spPr>
          <a:xfrm>
            <a:off x="5323032" y="3430845"/>
            <a:ext cx="3820968" cy="112897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983103" y="1960622"/>
            <a:ext cx="524408" cy="176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8" idx="1"/>
          </p:cNvCxnSpPr>
          <p:nvPr/>
        </p:nvCxnSpPr>
        <p:spPr>
          <a:xfrm>
            <a:off x="734703" y="2606736"/>
            <a:ext cx="2300509" cy="151314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23034" y="2920146"/>
            <a:ext cx="343288" cy="358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07511" y="3626002"/>
            <a:ext cx="33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i</a:t>
            </a:r>
            <a:r>
              <a:rPr lang="en-US" i="1" baseline="-25000" dirty="0" smtClean="0">
                <a:solidFill>
                  <a:srgbClr val="FF0000"/>
                </a:solidFill>
              </a:rPr>
              <a:t>t</a:t>
            </a:r>
            <a:endParaRPr lang="en-US" i="1" baseline="-25000" dirty="0">
              <a:solidFill>
                <a:srgbClr val="FF0000"/>
              </a:solidFill>
            </a:endParaRPr>
          </a:p>
        </p:txBody>
      </p:sp>
      <p:pic>
        <p:nvPicPr>
          <p:cNvPr id="28" name="Picture 27" descr="Screen Shot 2016-04-10 at 6.33.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1" t="54580" r="43968" b="29986"/>
          <a:stretch/>
        </p:blipFill>
        <p:spPr>
          <a:xfrm>
            <a:off x="3035212" y="3995334"/>
            <a:ext cx="202877" cy="249091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004288" y="3140280"/>
            <a:ext cx="593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C</a:t>
            </a:r>
            <a:r>
              <a:rPr lang="en-US" sz="2000" i="1" baseline="-25000" dirty="0" smtClean="0">
                <a:solidFill>
                  <a:schemeClr val="tx2"/>
                </a:solidFill>
              </a:rPr>
              <a:t>t-1</a:t>
            </a:r>
            <a:endParaRPr lang="en-US" sz="2000" i="1" baseline="-25000" dirty="0">
              <a:solidFill>
                <a:schemeClr val="tx2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4103199" y="3626002"/>
            <a:ext cx="1400822" cy="18466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30521" y="3530835"/>
            <a:ext cx="372678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o</a:t>
            </a:r>
            <a:r>
              <a:rPr lang="en-US" i="1" baseline="-25000" dirty="0" err="1" smtClean="0"/>
              <a:t>t</a:t>
            </a:r>
            <a:endParaRPr lang="en-US" i="1" baseline="-250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23034" y="4353080"/>
            <a:ext cx="343288" cy="314811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0215" y="7706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504021" y="215895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504021" y="317105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40" name="Picture 39" descr="Screen Shot 2016-04-10 at 7.30.57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5" t="43057" r="8982" b="40694"/>
          <a:stretch/>
        </p:blipFill>
        <p:spPr>
          <a:xfrm>
            <a:off x="325651" y="1181100"/>
            <a:ext cx="3712418" cy="45809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811142" y="3843557"/>
            <a:ext cx="34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900C7"/>
                </a:solidFill>
              </a:rPr>
              <a:t>f</a:t>
            </a:r>
            <a:r>
              <a:rPr lang="en-US" i="1" baseline="-25000" dirty="0" err="1">
                <a:solidFill>
                  <a:srgbClr val="F900C7"/>
                </a:solidFill>
              </a:rPr>
              <a:t>t</a:t>
            </a:r>
            <a:endParaRPr lang="en-US" i="1" baseline="-25000" dirty="0">
              <a:solidFill>
                <a:srgbClr val="F900C7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42084" y="1578183"/>
            <a:ext cx="1069058" cy="2321984"/>
          </a:xfrm>
          <a:prstGeom prst="straightConnector1">
            <a:avLst/>
          </a:prstGeom>
          <a:ln>
            <a:solidFill>
              <a:srgbClr val="F900C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460457" y="2812824"/>
            <a:ext cx="2186621" cy="4309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4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4" grpId="0" animBg="1"/>
      <p:bldP spid="4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an LSTM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99582" y="6403601"/>
            <a:ext cx="662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  <p:pic>
        <p:nvPicPr>
          <p:cNvPr id="8" name="Picture 7" descr="Screen Shot 2016-04-10 at 6.33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t="34018" r="2448" b="24457"/>
          <a:stretch/>
        </p:blipFill>
        <p:spPr>
          <a:xfrm>
            <a:off x="1370533" y="2413882"/>
            <a:ext cx="4502173" cy="1226679"/>
          </a:xfrm>
          <a:prstGeom prst="rect">
            <a:avLst/>
          </a:prstGeom>
        </p:spPr>
      </p:pic>
      <p:pic>
        <p:nvPicPr>
          <p:cNvPr id="9" name="Picture 8" descr="Screen Shot 2016-04-10 at 6.33.1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6" t="43170" r="11475" b="32351"/>
          <a:stretch/>
        </p:blipFill>
        <p:spPr>
          <a:xfrm>
            <a:off x="1597518" y="3548637"/>
            <a:ext cx="3416146" cy="694755"/>
          </a:xfrm>
          <a:prstGeom prst="rect">
            <a:avLst/>
          </a:prstGeom>
        </p:spPr>
      </p:pic>
      <p:pic>
        <p:nvPicPr>
          <p:cNvPr id="11" name="Picture 10" descr="Screen Shot 2016-04-10 at 6.33.1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4" t="33521" r="6930" b="25818"/>
          <a:stretch/>
        </p:blipFill>
        <p:spPr>
          <a:xfrm>
            <a:off x="1647689" y="4349153"/>
            <a:ext cx="3820968" cy="112897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43548" y="207106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143548" y="364056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40" name="Picture 39" descr="Screen Shot 2016-04-10 at 7.30.57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5" t="43057" r="8982" b="40694"/>
          <a:stretch/>
        </p:blipFill>
        <p:spPr>
          <a:xfrm>
            <a:off x="1647689" y="2049366"/>
            <a:ext cx="3712418" cy="4580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93719" y="434915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3533" y="1515748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 Math"/>
                <a:cs typeface="Cambria Math"/>
              </a:rPr>
              <a:t>For </a:t>
            </a:r>
            <a:r>
              <a:rPr lang="en-US" sz="2400" i="1" dirty="0" smtClean="0">
                <a:latin typeface="Cambria Math"/>
                <a:cs typeface="Cambria Math"/>
              </a:rPr>
              <a:t>t = 1,…,T:</a:t>
            </a:r>
            <a:endParaRPr lang="en-US" sz="2400" dirty="0">
              <a:latin typeface="Cambria Math"/>
              <a:cs typeface="Cambria Math"/>
            </a:endParaRPr>
          </a:p>
        </p:txBody>
      </p:sp>
      <p:pic>
        <p:nvPicPr>
          <p:cNvPr id="26" name="Picture 25" descr="Screen Shot 2016-04-10 at 6.15.1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20" y="4856723"/>
            <a:ext cx="3578132" cy="154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Recap: weight updates for multilayer ANN</a:t>
            </a:r>
            <a:endParaRPr lang="en-US" dirty="0"/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596989"/>
              </p:ext>
            </p:extLst>
          </p:nvPr>
        </p:nvGraphicFramePr>
        <p:xfrm>
          <a:off x="1614986" y="2323625"/>
          <a:ext cx="449580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" name="Equation" r:id="rId3" imgW="1409700" imgH="241300" progId="Equation.3">
                  <p:embed/>
                </p:oleObj>
              </mc:Choice>
              <mc:Fallback>
                <p:oleObj name="Equation" r:id="rId3" imgW="1409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986" y="2323625"/>
                        <a:ext cx="4495800" cy="639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913721"/>
              </p:ext>
            </p:extLst>
          </p:nvPr>
        </p:nvGraphicFramePr>
        <p:xfrm>
          <a:off x="1532436" y="3693638"/>
          <a:ext cx="42751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" name="Equation" r:id="rId5" imgW="1524000" imgH="368300" progId="Equation.3">
                  <p:embed/>
                </p:oleObj>
              </mc:Choice>
              <mc:Fallback>
                <p:oleObj name="Equation" r:id="rId5" imgW="15240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436" y="3693638"/>
                        <a:ext cx="4275137" cy="8604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6496" y="1715949"/>
            <a:ext cx="4064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Book Antiqua"/>
              </a:rPr>
              <a:t>For nodes </a:t>
            </a:r>
            <a:r>
              <a:rPr lang="en-US" sz="2400" i="1" dirty="0">
                <a:solidFill>
                  <a:prstClr val="black"/>
                </a:solidFill>
                <a:latin typeface="Book Antiqua"/>
              </a:rPr>
              <a:t>k </a:t>
            </a:r>
            <a:r>
              <a:rPr lang="en-US" sz="2400" dirty="0">
                <a:solidFill>
                  <a:prstClr val="black"/>
                </a:solidFill>
                <a:latin typeface="Book Antiqua"/>
              </a:rPr>
              <a:t>in output layer: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496" y="3076773"/>
            <a:ext cx="392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Book Antiqua"/>
              </a:rPr>
              <a:t>For nodes </a:t>
            </a:r>
            <a:r>
              <a:rPr lang="en-US" sz="2400" i="1" dirty="0">
                <a:solidFill>
                  <a:prstClr val="black"/>
                </a:solidFill>
                <a:latin typeface="Book Antiqua"/>
              </a:rPr>
              <a:t>j </a:t>
            </a:r>
            <a:r>
              <a:rPr lang="en-US" sz="2400" dirty="0">
                <a:solidFill>
                  <a:prstClr val="black"/>
                </a:solidFill>
                <a:latin typeface="Book Antiqua"/>
              </a:rPr>
              <a:t>in hidden layer: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749" y="4658589"/>
            <a:ext cx="228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Book Antiqua"/>
              </a:rPr>
              <a:t>For all weights: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6351" y="2696864"/>
            <a:ext cx="233045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Book Antiqua"/>
              </a:rPr>
              <a:t>“Propagate errors backward”</a:t>
            </a:r>
          </a:p>
          <a:p>
            <a:r>
              <a:rPr lang="en-US" sz="2000" dirty="0">
                <a:solidFill>
                  <a:prstClr val="black"/>
                </a:solidFill>
                <a:latin typeface="Book Antiqua"/>
              </a:rPr>
              <a:t>BACKPROP</a:t>
            </a:r>
          </a:p>
        </p:txBody>
      </p:sp>
      <p:graphicFrame>
        <p:nvGraphicFramePr>
          <p:cNvPr id="1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867503"/>
              </p:ext>
            </p:extLst>
          </p:nvPr>
        </p:nvGraphicFramePr>
        <p:xfrm>
          <a:off x="2281736" y="5120254"/>
          <a:ext cx="3525837" cy="136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9" name="Equation" r:id="rId7" imgW="1041400" imgH="482600" progId="Equation.3">
                  <p:embed/>
                </p:oleObj>
              </mc:Choice>
              <mc:Fallback>
                <p:oleObj name="Equation" r:id="rId7" imgW="1041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736" y="5120254"/>
                        <a:ext cx="3525837" cy="136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56351" y="4046231"/>
            <a:ext cx="2330450" cy="1631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Book Antiqua"/>
              </a:rPr>
              <a:t>Can carry this recursion out further if you have multiple hidden layers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045" y="1181100"/>
            <a:ext cx="8679051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How can we generalize </a:t>
            </a:r>
            <a:r>
              <a:rPr lang="en-US" sz="2800" dirty="0" err="1" smtClean="0"/>
              <a:t>BackProp</a:t>
            </a:r>
            <a:r>
              <a:rPr lang="en-US" sz="2800" dirty="0" smtClean="0"/>
              <a:t> to other ANNs?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95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Fun LSTM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52644" y="6424818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karpathy.github.io</a:t>
            </a:r>
            <a:r>
              <a:rPr lang="en-US" b="1" dirty="0"/>
              <a:t>/2015/05/21/</a:t>
            </a:r>
            <a:r>
              <a:rPr lang="en-US" b="1" dirty="0" err="1"/>
              <a:t>rnn</a:t>
            </a:r>
            <a:r>
              <a:rPr lang="en-US" b="1" dirty="0"/>
              <a:t>-effectiveness/</a:t>
            </a:r>
          </a:p>
        </p:txBody>
      </p:sp>
    </p:spTree>
    <p:extLst>
      <p:ext uri="{BB962C8B-B14F-4D97-AF65-F5344CB8AC3E}">
        <p14:creationId xmlns:p14="http://schemas.microsoft.com/office/powerpoint/2010/main" val="425506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LSTMs can be used for other sequence tasks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52644" y="6424818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karpathy.github.io</a:t>
            </a:r>
            <a:r>
              <a:rPr lang="en-US" b="1" dirty="0"/>
              <a:t>/2015/05/21/</a:t>
            </a:r>
            <a:r>
              <a:rPr lang="en-US" b="1" dirty="0" err="1"/>
              <a:t>rnn</a:t>
            </a:r>
            <a:r>
              <a:rPr lang="en-US" b="1" dirty="0"/>
              <a:t>-effectiveness/</a:t>
            </a:r>
          </a:p>
        </p:txBody>
      </p:sp>
      <p:pic>
        <p:nvPicPr>
          <p:cNvPr id="7" name="Picture 6" descr="Screen Shot 2016-04-10 at 7.55.5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/>
          <a:stretch/>
        </p:blipFill>
        <p:spPr>
          <a:xfrm>
            <a:off x="669038" y="2335577"/>
            <a:ext cx="7805923" cy="29948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6190" y="1689246"/>
            <a:ext cx="154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classification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95706" y="1873912"/>
            <a:ext cx="154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32542" y="1760063"/>
            <a:ext cx="154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named entity recognition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2167" y="1707830"/>
            <a:ext cx="154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captioning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Character-level language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52644" y="6424818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karpathy.github.io</a:t>
            </a:r>
            <a:r>
              <a:rPr lang="en-US" b="1" dirty="0"/>
              <a:t>/2015/05/21/</a:t>
            </a:r>
            <a:r>
              <a:rPr lang="en-US" b="1" dirty="0" err="1"/>
              <a:t>rnn</a:t>
            </a:r>
            <a:r>
              <a:rPr lang="en-US" b="1" dirty="0"/>
              <a:t>-effectiveness/</a:t>
            </a:r>
          </a:p>
        </p:txBody>
      </p:sp>
      <p:pic>
        <p:nvPicPr>
          <p:cNvPr id="4" name="Picture 3" descr="Screen Shot 2016-04-10 at 7.5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4" y="1181100"/>
            <a:ext cx="6392353" cy="4964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2217" y="2097941"/>
            <a:ext cx="2124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time: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pick a seed character sequence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generate the next character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then the next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then the next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Character-level language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52644" y="6424818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karpathy.github.io</a:t>
            </a:r>
            <a:r>
              <a:rPr lang="en-US" b="1" dirty="0"/>
              <a:t>/2015/05/21/</a:t>
            </a:r>
            <a:r>
              <a:rPr lang="en-US" b="1" dirty="0" err="1"/>
              <a:t>rnn</a:t>
            </a:r>
            <a:r>
              <a:rPr lang="en-US" b="1" dirty="0"/>
              <a:t>-effectiveness/</a:t>
            </a:r>
          </a:p>
        </p:txBody>
      </p:sp>
      <p:pic>
        <p:nvPicPr>
          <p:cNvPr id="7" name="Picture 6" descr="Screen Shot 2016-04-10 at 8.00.5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97"/>
          <a:stretch/>
        </p:blipFill>
        <p:spPr>
          <a:xfrm>
            <a:off x="997888" y="1253676"/>
            <a:ext cx="6717836" cy="517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4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Character-level language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52644" y="6424818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karpathy.github.io</a:t>
            </a:r>
            <a:r>
              <a:rPr lang="en-US" b="1" dirty="0"/>
              <a:t>/2015/05/21/</a:t>
            </a:r>
            <a:r>
              <a:rPr lang="en-US" b="1" dirty="0" err="1"/>
              <a:t>rnn</a:t>
            </a:r>
            <a:r>
              <a:rPr lang="en-US" b="1" dirty="0"/>
              <a:t>-effectiveness/</a:t>
            </a:r>
          </a:p>
        </p:txBody>
      </p:sp>
      <p:pic>
        <p:nvPicPr>
          <p:cNvPr id="4" name="Picture 3" descr="Screen Shot 2016-04-10 at 8.03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39" y="1142404"/>
            <a:ext cx="7277100" cy="5245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1631" y="1621652"/>
            <a:ext cx="2041135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Yoav</a:t>
            </a:r>
            <a:r>
              <a:rPr lang="en-US" dirty="0" smtClean="0"/>
              <a:t> Goldberg: </a:t>
            </a:r>
          </a:p>
          <a:p>
            <a:r>
              <a:rPr lang="en-US" dirty="0" smtClean="0"/>
              <a:t>order-10 unsmoothed character n-grams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Character-level language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52644" y="6424818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karpathy.github.io</a:t>
            </a:r>
            <a:r>
              <a:rPr lang="en-US" b="1" dirty="0"/>
              <a:t>/2015/05/21/</a:t>
            </a:r>
            <a:r>
              <a:rPr lang="en-US" b="1" dirty="0" err="1"/>
              <a:t>rnn</a:t>
            </a:r>
            <a:r>
              <a:rPr lang="en-US" b="1" dirty="0"/>
              <a:t>-effectiveness/</a:t>
            </a:r>
          </a:p>
        </p:txBody>
      </p:sp>
      <p:pic>
        <p:nvPicPr>
          <p:cNvPr id="4" name="Picture 3" descr="Screen Shot 2016-04-10 at 8.05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18" y="1233830"/>
            <a:ext cx="5520212" cy="5145626"/>
          </a:xfrm>
          <a:prstGeom prst="rect">
            <a:avLst/>
          </a:prstGeom>
        </p:spPr>
      </p:pic>
      <p:pic>
        <p:nvPicPr>
          <p:cNvPr id="5" name="Picture 4" descr="Screen Shot 2016-04-10 at 8.0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517" y="2143302"/>
            <a:ext cx="5065483" cy="35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Character-level language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52644" y="6424818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karpathy.github.io</a:t>
            </a:r>
            <a:r>
              <a:rPr lang="en-US" b="1" dirty="0"/>
              <a:t>/2015/05/21/</a:t>
            </a:r>
            <a:r>
              <a:rPr lang="en-US" b="1" dirty="0" err="1"/>
              <a:t>rnn</a:t>
            </a:r>
            <a:r>
              <a:rPr lang="en-US" b="1" dirty="0"/>
              <a:t>-effectiveness/</a:t>
            </a:r>
          </a:p>
        </p:txBody>
      </p:sp>
      <p:pic>
        <p:nvPicPr>
          <p:cNvPr id="4" name="Picture 3" descr="Screen Shot 2016-04-10 at 8.07.0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08"/>
          <a:stretch/>
        </p:blipFill>
        <p:spPr>
          <a:xfrm>
            <a:off x="151253" y="1067329"/>
            <a:ext cx="6202781" cy="5357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0291" y="1762630"/>
            <a:ext cx="277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LaTeX</a:t>
            </a:r>
            <a:r>
              <a:rPr lang="en-US" dirty="0" smtClean="0"/>
              <a:t> “almost compiles”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Character-level language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52644" y="6424818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karpathy.github.io</a:t>
            </a:r>
            <a:r>
              <a:rPr lang="en-US" b="1" dirty="0"/>
              <a:t>/2015/05/21/</a:t>
            </a:r>
            <a:r>
              <a:rPr lang="en-US" b="1" dirty="0" err="1"/>
              <a:t>rnn</a:t>
            </a:r>
            <a:r>
              <a:rPr lang="en-US" b="1" dirty="0"/>
              <a:t>-effectiveness/</a:t>
            </a:r>
          </a:p>
        </p:txBody>
      </p:sp>
      <p:pic>
        <p:nvPicPr>
          <p:cNvPr id="6" name="Picture 5" descr="Screen Shot 2016-04-10 at 8.08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46" y="1177130"/>
            <a:ext cx="6083175" cy="52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What’s new in ANNs in the last 5-10 years?</a:t>
            </a:r>
          </a:p>
          <a:p>
            <a:pPr lvl="1"/>
            <a:r>
              <a:rPr lang="en-US" b="1" dirty="0" smtClean="0"/>
              <a:t>Deeper networks</a:t>
            </a:r>
            <a:r>
              <a:rPr lang="en-US" dirty="0" smtClean="0"/>
              <a:t>, </a:t>
            </a:r>
            <a:r>
              <a:rPr lang="en-US" dirty="0"/>
              <a:t>m</a:t>
            </a:r>
            <a:r>
              <a:rPr lang="en-US" dirty="0" smtClean="0"/>
              <a:t>ore data, and faster training</a:t>
            </a:r>
          </a:p>
          <a:p>
            <a:pPr lvl="2"/>
            <a:r>
              <a:rPr lang="en-US" dirty="0" smtClean="0"/>
              <a:t>Scalability and use of GPUs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>
              <a:solidFill>
                <a:srgbClr val="008000"/>
              </a:solidFill>
            </a:endParaRPr>
          </a:p>
          <a:p>
            <a:pPr lvl="2"/>
            <a:r>
              <a:rPr lang="en-US" dirty="0" smtClean="0"/>
              <a:t>Symbolic differentiation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pPr lvl="2"/>
            <a:r>
              <a:rPr lang="en-US" dirty="0" smtClean="0"/>
              <a:t>Some subtle changes to cost function, architectures, optimization methods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r>
              <a:rPr lang="en-US" dirty="0" smtClean="0"/>
              <a:t>What types of ANNs are most successful and why?</a:t>
            </a:r>
          </a:p>
          <a:p>
            <a:pPr lvl="1"/>
            <a:r>
              <a:rPr lang="en-US" dirty="0" smtClean="0"/>
              <a:t>Convolutional networks (CNNs)</a:t>
            </a:r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b="1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Long term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smtClean="0">
                <a:solidFill>
                  <a:srgbClr val="000000"/>
                </a:solidFill>
              </a:rPr>
              <a:t>short term memory networks (LSTM)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Word2vec and </a:t>
            </a:r>
            <a:r>
              <a:rPr lang="en-US" b="1" dirty="0" err="1" smtClean="0">
                <a:solidFill>
                  <a:srgbClr val="0000FF"/>
                </a:solidFill>
              </a:rPr>
              <a:t>embeddings</a:t>
            </a:r>
            <a:endParaRPr lang="en-US" b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What are the hot research topics for deep learning?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and 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6-04-10 at 8.20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36" y="3228477"/>
            <a:ext cx="6794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</a:t>
            </a:r>
            <a:r>
              <a:rPr lang="en-US" dirty="0" err="1" smtClean="0"/>
              <a:t>backprop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078" y="1404374"/>
            <a:ext cx="4830299" cy="5099050"/>
          </a:xfrm>
        </p:spPr>
        <p:txBody>
          <a:bodyPr/>
          <a:lstStyle/>
          <a:p>
            <a:r>
              <a:rPr lang="en-US" sz="2400" dirty="0" smtClean="0"/>
              <a:t>Starting point: a function of </a:t>
            </a:r>
            <a:r>
              <a:rPr lang="en-US" sz="2400" i="1" dirty="0" smtClean="0"/>
              <a:t>n </a:t>
            </a:r>
            <a:r>
              <a:rPr lang="en-US" sz="2400" dirty="0" smtClean="0"/>
              <a:t>variables</a:t>
            </a:r>
          </a:p>
          <a:p>
            <a:r>
              <a:rPr lang="en-US" sz="2400" dirty="0" smtClean="0"/>
              <a:t>Step 1: code your function as a series of assignments </a:t>
            </a:r>
          </a:p>
          <a:p>
            <a:r>
              <a:rPr lang="en-US" sz="2400" dirty="0" smtClean="0"/>
              <a:t>Step 2: back propagate by going thru the list in reverse order, starting with…</a:t>
            </a:r>
          </a:p>
          <a:p>
            <a:endParaRPr lang="en-US" sz="2400" dirty="0"/>
          </a:p>
          <a:p>
            <a:r>
              <a:rPr lang="en-US" sz="2400" dirty="0" smtClean="0"/>
              <a:t>…and using the chain rule  </a:t>
            </a:r>
          </a:p>
          <a:p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751870" y="1021323"/>
            <a:ext cx="3098683" cy="1047627"/>
            <a:chOff x="5751870" y="1021323"/>
            <a:chExt cx="3098683" cy="1047627"/>
          </a:xfrm>
        </p:grpSpPr>
        <p:grpSp>
          <p:nvGrpSpPr>
            <p:cNvPr id="12" name="Group 11"/>
            <p:cNvGrpSpPr/>
            <p:nvPr/>
          </p:nvGrpSpPr>
          <p:grpSpPr>
            <a:xfrm>
              <a:off x="6318746" y="1021323"/>
              <a:ext cx="2531807" cy="1047627"/>
              <a:chOff x="1827161" y="3577710"/>
              <a:chExt cx="2900516" cy="12867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3303" y="3990667"/>
                <a:ext cx="1662061" cy="32477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3303" y="3602292"/>
                <a:ext cx="2235200" cy="304800"/>
              </a:xfrm>
              <a:prstGeom prst="rect">
                <a:avLst/>
              </a:prstGeom>
            </p:spPr>
          </p:pic>
          <p:pic>
            <p:nvPicPr>
              <p:cNvPr id="10" name="Picture 9" descr="Screen Shot 2016-04-08 at 5.30.06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124" y="4315438"/>
                <a:ext cx="1439811" cy="548993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827161" y="3577710"/>
                <a:ext cx="2900516" cy="1262139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751870" y="1073764"/>
              <a:ext cx="539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e.g.</a:t>
              </a:r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59" y="5239865"/>
            <a:ext cx="2563966" cy="7618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60097" y="2679624"/>
            <a:ext cx="155683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lvl="1"/>
            <a:r>
              <a:rPr lang="en-US" sz="2000" dirty="0" err="1"/>
              <a:t>Wengert</a:t>
            </a:r>
            <a:r>
              <a:rPr lang="en-US" sz="2000" dirty="0"/>
              <a:t> </a:t>
            </a:r>
            <a:r>
              <a:rPr lang="en-US" sz="2000" dirty="0" smtClean="0"/>
              <a:t>list</a:t>
            </a:r>
            <a:endParaRPr lang="en-US" sz="2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917" y="3782404"/>
            <a:ext cx="1052373" cy="62148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011377" y="2154534"/>
            <a:ext cx="4132623" cy="2392885"/>
            <a:chOff x="5011377" y="2154534"/>
            <a:chExt cx="4132623" cy="2392885"/>
          </a:xfrm>
        </p:grpSpPr>
        <p:pic>
          <p:nvPicPr>
            <p:cNvPr id="7" name="Picture 6" descr="Screen Shot 2016-04-08 at 5.28.51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88"/>
            <a:stretch/>
          </p:blipFill>
          <p:spPr>
            <a:xfrm>
              <a:off x="5011378" y="2888758"/>
              <a:ext cx="4132622" cy="52549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8903" y="4093144"/>
              <a:ext cx="360516" cy="184880"/>
            </a:xfrm>
            <a:prstGeom prst="rect">
              <a:avLst/>
            </a:prstGeom>
          </p:spPr>
        </p:pic>
        <p:pic>
          <p:nvPicPr>
            <p:cNvPr id="14" name="Picture 13" descr="Screen Shot 2016-04-08 at 5.28.51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30" b="10127"/>
            <a:stretch/>
          </p:blipFill>
          <p:spPr>
            <a:xfrm>
              <a:off x="5011377" y="3382705"/>
              <a:ext cx="4132622" cy="56535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316092" y="3950969"/>
              <a:ext cx="902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19289" y="2531806"/>
              <a:ext cx="3433097" cy="201561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19289" y="2554644"/>
              <a:ext cx="9738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inputs: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8903" y="2679624"/>
              <a:ext cx="1900903" cy="25192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219289" y="2154534"/>
              <a:ext cx="1922797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sz="2000" dirty="0" smtClean="0"/>
                <a:t>Step 1: forward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17866" y="4351079"/>
            <a:ext cx="4523105" cy="2416791"/>
            <a:chOff x="4317866" y="4351079"/>
            <a:chExt cx="4523105" cy="2416791"/>
          </a:xfrm>
        </p:grpSpPr>
        <p:pic>
          <p:nvPicPr>
            <p:cNvPr id="22" name="Picture 21" descr="Screen Shot 2016-04-08 at 5.35.00 PM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09"/>
            <a:stretch/>
          </p:blipFill>
          <p:spPr>
            <a:xfrm>
              <a:off x="4317866" y="4711290"/>
              <a:ext cx="4523105" cy="205658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317866" y="4351079"/>
              <a:ext cx="2072202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sz="2000" dirty="0" smtClean="0"/>
                <a:t>Step 1: </a:t>
              </a:r>
              <a:r>
                <a:rPr lang="en-US" sz="2000" dirty="0" err="1" smtClean="0"/>
                <a:t>backprop</a:t>
              </a:r>
              <a:endParaRPr lang="en-US" sz="20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056710" y="0"/>
            <a:ext cx="408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https://justindomke.wordpress.com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378705" y="3948060"/>
            <a:ext cx="1765294" cy="1796861"/>
            <a:chOff x="7378705" y="3948060"/>
            <a:chExt cx="1765294" cy="1796861"/>
          </a:xfrm>
        </p:grpSpPr>
        <p:sp>
          <p:nvSpPr>
            <p:cNvPr id="18" name="TextBox 17"/>
            <p:cNvSpPr txBox="1"/>
            <p:nvPr/>
          </p:nvSpPr>
          <p:spPr>
            <a:xfrm>
              <a:off x="7677626" y="4278024"/>
              <a:ext cx="1466373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A function</a:t>
              </a:r>
              <a:endParaRPr lang="en-US" sz="2000" b="1" dirty="0"/>
            </a:p>
          </p:txBody>
        </p:sp>
        <p:cxnSp>
          <p:nvCxnSpPr>
            <p:cNvPr id="28" name="Straight Arrow Connector 27"/>
            <p:cNvCxnSpPr>
              <a:stCxn id="18" idx="0"/>
            </p:cNvCxnSpPr>
            <p:nvPr/>
          </p:nvCxnSpPr>
          <p:spPr>
            <a:xfrm flipH="1" flipV="1">
              <a:off x="7378705" y="3948060"/>
              <a:ext cx="1032108" cy="3299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2"/>
            </p:cNvCxnSpPr>
            <p:nvPr/>
          </p:nvCxnSpPr>
          <p:spPr>
            <a:xfrm flipH="1">
              <a:off x="7832314" y="4678134"/>
              <a:ext cx="578499" cy="10667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2629914" y="6001682"/>
            <a:ext cx="198475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000" dirty="0" smtClean="0"/>
              <a:t>Computed in previous step</a:t>
            </a:r>
            <a:endParaRPr lang="en-US" sz="20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4614666" y="6122877"/>
            <a:ext cx="2280190" cy="241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8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idea behind skip-gram </a:t>
            </a:r>
            <a:r>
              <a:rPr lang="en-US" dirty="0" err="1" smtClean="0"/>
              <a:t>embeddings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061" t="3792"/>
          <a:stretch/>
        </p:blipFill>
        <p:spPr>
          <a:xfrm>
            <a:off x="2392662" y="1396566"/>
            <a:ext cx="4195667" cy="52297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689" y="3300004"/>
            <a:ext cx="1598889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from an input word w(t) in a document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7200" y="1689693"/>
            <a:ext cx="2286992" cy="1115246"/>
          </a:xfrm>
          <a:prstGeom prst="wedgeRoundRectCallout">
            <a:avLst>
              <a:gd name="adj1" fmla="val 104629"/>
              <a:gd name="adj2" fmla="val 11266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construct hidden layer that “encodes” that word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588329" y="1603949"/>
            <a:ext cx="2286992" cy="2092964"/>
          </a:xfrm>
          <a:prstGeom prst="wedgeRoundRectCallout">
            <a:avLst>
              <a:gd name="adj1" fmla="val -86266"/>
              <a:gd name="adj2" fmla="val 8063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 that the hidden layer will predict likely nearby words w(t-K), …, w(</a:t>
            </a:r>
            <a:r>
              <a:rPr lang="en-US" dirty="0" err="1" smtClean="0"/>
              <a:t>t+K</a:t>
            </a:r>
            <a:r>
              <a:rPr lang="en-US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5776" y="4008075"/>
            <a:ext cx="1598889" cy="1754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final step of this prediction is a </a:t>
            </a:r>
            <a:r>
              <a:rPr lang="en-US" dirty="0" err="1" smtClean="0"/>
              <a:t>softmax</a:t>
            </a:r>
            <a:r>
              <a:rPr lang="en-US" dirty="0" smtClean="0"/>
              <a:t> over lots of 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8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idea behind skip-gram </a:t>
            </a:r>
            <a:r>
              <a:rPr lang="en-US" dirty="0" err="1" smtClean="0"/>
              <a:t>embeddings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061" t="3792"/>
          <a:stretch/>
        </p:blipFill>
        <p:spPr>
          <a:xfrm>
            <a:off x="2392662" y="1396566"/>
            <a:ext cx="4195667" cy="52297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86600"/>
            <a:ext cx="1598889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Training data: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positive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/>
              <a:t>examples are pairs of words w(t), w(</a:t>
            </a:r>
            <a:r>
              <a:rPr lang="en-US" dirty="0" err="1" smtClean="0"/>
              <a:t>t+j</a:t>
            </a:r>
            <a:r>
              <a:rPr lang="en-US" dirty="0" smtClean="0"/>
              <a:t>) that co-occur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1002" y="4495704"/>
            <a:ext cx="278955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Training data: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negative</a:t>
            </a:r>
            <a:r>
              <a:rPr lang="en-US" dirty="0" smtClean="0"/>
              <a:t> examples are </a:t>
            </a:r>
            <a:r>
              <a:rPr lang="en-US" b="1" dirty="0" smtClean="0"/>
              <a:t>samples</a:t>
            </a:r>
            <a:r>
              <a:rPr lang="en-US" dirty="0" smtClean="0"/>
              <a:t> of pairs of words w(t), w(</a:t>
            </a:r>
            <a:r>
              <a:rPr lang="en-US" dirty="0" err="1" smtClean="0"/>
              <a:t>t+j</a:t>
            </a:r>
            <a:r>
              <a:rPr lang="en-US" dirty="0" smtClean="0"/>
              <a:t>) that don’t co-occur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87050" y="2402739"/>
            <a:ext cx="278955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You want to train over a very large corpus (100M words+) and hundreds+ dimensions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word2vec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100"/>
            <a:ext cx="9144000" cy="32019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1190" y="6214442"/>
            <a:ext cx="804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/versions/r0.7/tutorials/word2vec/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7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word2vec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190" y="6214442"/>
            <a:ext cx="804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/versions/r0.7/tutorials/word2vec/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3" name="Picture 2" descr="Screen Shot 2016-04-10 at 8.2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4" y="1775622"/>
            <a:ext cx="7993588" cy="35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1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word2vec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190" y="6214442"/>
            <a:ext cx="804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/versions/r0.7/tutorials/word2vec/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4" name="Picture 3" descr="Screen Shot 2016-04-10 at 8.2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01" y="1418092"/>
            <a:ext cx="5760797" cy="4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9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What’s new in ANNs in the last 5-10 years?</a:t>
            </a:r>
          </a:p>
          <a:p>
            <a:pPr lvl="1"/>
            <a:r>
              <a:rPr lang="en-US" b="1" dirty="0" smtClean="0"/>
              <a:t>Deeper networks</a:t>
            </a:r>
            <a:r>
              <a:rPr lang="en-US" dirty="0" smtClean="0"/>
              <a:t>, </a:t>
            </a:r>
            <a:r>
              <a:rPr lang="en-US" dirty="0"/>
              <a:t>m</a:t>
            </a:r>
            <a:r>
              <a:rPr lang="en-US" dirty="0" smtClean="0"/>
              <a:t>ore data, and faster training</a:t>
            </a:r>
          </a:p>
          <a:p>
            <a:pPr lvl="2"/>
            <a:r>
              <a:rPr lang="en-US" dirty="0" smtClean="0"/>
              <a:t>Scalability and use of GPUs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>
              <a:solidFill>
                <a:srgbClr val="008000"/>
              </a:solidFill>
            </a:endParaRPr>
          </a:p>
          <a:p>
            <a:pPr lvl="2"/>
            <a:r>
              <a:rPr lang="en-US" dirty="0" smtClean="0"/>
              <a:t>Symbolic differentiation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pPr lvl="2"/>
            <a:r>
              <a:rPr lang="en-US" dirty="0" smtClean="0"/>
              <a:t>Some subtle changes to cost function, architectures, optimization methods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 smtClean="0"/>
          </a:p>
          <a:p>
            <a:r>
              <a:rPr lang="en-US" dirty="0" smtClean="0"/>
              <a:t>What types of ANNs are most successful and why?</a:t>
            </a:r>
          </a:p>
          <a:p>
            <a:pPr lvl="1"/>
            <a:r>
              <a:rPr lang="en-US" dirty="0" smtClean="0"/>
              <a:t>Convolutional networks (CNNs)</a:t>
            </a:r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b="1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Long term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smtClean="0">
                <a:solidFill>
                  <a:srgbClr val="000000"/>
                </a:solidFill>
              </a:rPr>
              <a:t>short term memory networks (LSTM)</a:t>
            </a:r>
          </a:p>
          <a:p>
            <a:pPr lvl="1"/>
            <a:r>
              <a:rPr lang="en-US" dirty="0" smtClean="0"/>
              <a:t>Word2vec and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r>
              <a:rPr lang="en-US" dirty="0" smtClean="0"/>
              <a:t>What are the </a:t>
            </a:r>
            <a:r>
              <a:rPr lang="en-US" b="1" dirty="0" smtClean="0">
                <a:solidFill>
                  <a:srgbClr val="FF0000"/>
                </a:solidFill>
              </a:rPr>
              <a:t>hot research topics </a:t>
            </a:r>
            <a:r>
              <a:rPr lang="en-US" dirty="0" smtClean="0"/>
              <a:t>for deep learning?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current hot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Multi-task learning</a:t>
            </a:r>
          </a:p>
          <a:p>
            <a:pPr lvl="1"/>
            <a:r>
              <a:rPr lang="en-US" dirty="0" smtClean="0"/>
              <a:t>Does it help to learn to predict many things at once? e.g., POS tags and NER tags in a word sequence?</a:t>
            </a:r>
          </a:p>
          <a:p>
            <a:pPr lvl="1"/>
            <a:r>
              <a:rPr lang="en-US" dirty="0" smtClean="0"/>
              <a:t>Similar to word2vec learning to produce all context words</a:t>
            </a:r>
          </a:p>
          <a:p>
            <a:r>
              <a:rPr lang="en-US" dirty="0" smtClean="0"/>
              <a:t>Extensions of LSTMs that model memory more generally</a:t>
            </a:r>
          </a:p>
          <a:p>
            <a:pPr lvl="1"/>
            <a:r>
              <a:rPr lang="en-US" dirty="0" smtClean="0"/>
              <a:t>e.g. for question answering about a story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0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current hot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Optimization methods (&gt;&gt; SGD)</a:t>
            </a:r>
          </a:p>
          <a:p>
            <a:r>
              <a:rPr lang="en-US" dirty="0" smtClean="0"/>
              <a:t>Neural models that include “attention”</a:t>
            </a:r>
          </a:p>
          <a:p>
            <a:pPr lvl="1"/>
            <a:r>
              <a:rPr lang="en-US" dirty="0" smtClean="0"/>
              <a:t>Ability to “explain” a decision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5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4-10 at 8.35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3" y="1149085"/>
            <a:ext cx="6223000" cy="2260600"/>
          </a:xfrm>
          <a:prstGeom prst="rect">
            <a:avLst/>
          </a:prstGeom>
        </p:spPr>
      </p:pic>
      <p:pic>
        <p:nvPicPr>
          <p:cNvPr id="5" name="Picture 4" descr="Screen Shot 2016-04-10 at 8.35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3854857"/>
            <a:ext cx="59944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6830" y="6356350"/>
            <a:ext cx="804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papers.nips.cc</a:t>
            </a:r>
            <a:r>
              <a:rPr lang="en-US" dirty="0"/>
              <a:t>/paper/5542-recurrent-models-of-visual-attention.pdf</a:t>
            </a:r>
          </a:p>
        </p:txBody>
      </p:sp>
    </p:spTree>
    <p:extLst>
      <p:ext uri="{BB962C8B-B14F-4D97-AF65-F5344CB8AC3E}">
        <p14:creationId xmlns:p14="http://schemas.microsoft.com/office/powerpoint/2010/main" val="31265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9230" y="6508750"/>
            <a:ext cx="804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papers.nips.cc</a:t>
            </a:r>
            <a:r>
              <a:rPr lang="en-US" dirty="0"/>
              <a:t>/paper/5542-recurrent-models-of-visual-attention.pdf</a:t>
            </a:r>
          </a:p>
        </p:txBody>
      </p:sp>
      <p:pic>
        <p:nvPicPr>
          <p:cNvPr id="7" name="Picture 6" descr="Screen Shot 2016-04-10 at 8.37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1252"/>
            <a:ext cx="9144000" cy="2762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155" y="1106837"/>
            <a:ext cx="8134611" cy="1200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Basic idea: similarly to the way an LSTM chooses what to “forget” and “insert” into memory, allow a network to </a:t>
            </a:r>
            <a:r>
              <a:rPr lang="en-US" sz="2400" b="1" dirty="0" smtClean="0"/>
              <a:t>choose a path to focus on </a:t>
            </a:r>
            <a:r>
              <a:rPr lang="en-US" sz="2400" dirty="0" smtClean="0"/>
              <a:t>in the visual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325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Recap: logistic regression with SGD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6882" y="1360586"/>
            <a:ext cx="73085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X</a:t>
            </a:r>
            <a:r>
              <a:rPr lang="en-US" sz="2400" b="1" dirty="0" smtClean="0"/>
              <a:t> </a:t>
            </a:r>
            <a:r>
              <a:rPr lang="en-US" sz="2400" dirty="0" smtClean="0"/>
              <a:t>be a matrix with </a:t>
            </a:r>
            <a:r>
              <a:rPr lang="en-US" sz="2400" i="1" dirty="0" smtClean="0"/>
              <a:t>k</a:t>
            </a:r>
            <a:r>
              <a:rPr lang="en-US" sz="2400" dirty="0" smtClean="0"/>
              <a:t> examples</a:t>
            </a:r>
          </a:p>
          <a:p>
            <a:r>
              <a:rPr lang="en-US" sz="2400" dirty="0" smtClean="0"/>
              <a:t>Let </a:t>
            </a:r>
            <a:r>
              <a:rPr lang="en-US" sz="2400" b="1" dirty="0" err="1" smtClean="0"/>
              <a:t>w</a:t>
            </a:r>
            <a:r>
              <a:rPr lang="en-US" sz="2400" b="1" i="1" baseline="-25000" dirty="0" err="1" smtClean="0"/>
              <a:t>i</a:t>
            </a:r>
            <a:r>
              <a:rPr lang="en-US" sz="2400" b="1" i="1" dirty="0" smtClean="0"/>
              <a:t> </a:t>
            </a:r>
            <a:r>
              <a:rPr lang="en-US" sz="2400" dirty="0" smtClean="0"/>
              <a:t>be the input weights for the </a:t>
            </a:r>
            <a:r>
              <a:rPr lang="en-US" sz="2400" dirty="0" err="1" smtClean="0"/>
              <a:t>i-th</a:t>
            </a:r>
            <a:r>
              <a:rPr lang="en-US" sz="2400" dirty="0" smtClean="0"/>
              <a:t> hidden unit</a:t>
            </a:r>
          </a:p>
          <a:p>
            <a:r>
              <a:rPr lang="en-US" sz="2400" dirty="0" smtClean="0"/>
              <a:t>Then Z</a:t>
            </a:r>
            <a:r>
              <a:rPr lang="en-US" sz="2400" b="1" i="1" dirty="0" smtClean="0"/>
              <a:t> </a:t>
            </a:r>
            <a:r>
              <a:rPr lang="en-US" sz="2400" i="1" dirty="0" smtClean="0"/>
              <a:t>= </a:t>
            </a:r>
            <a:r>
              <a:rPr lang="en-US" sz="2400" dirty="0" smtClean="0"/>
              <a:t>X</a:t>
            </a:r>
            <a:r>
              <a:rPr lang="en-US" sz="2400" b="1" dirty="0" smtClean="0"/>
              <a:t> </a:t>
            </a:r>
            <a:r>
              <a:rPr lang="en-US" sz="2400" dirty="0" smtClean="0"/>
              <a:t>W is output (pre-sigmoid) for all </a:t>
            </a:r>
            <a:r>
              <a:rPr lang="en-US" sz="2400" i="1" dirty="0" smtClean="0"/>
              <a:t>m </a:t>
            </a:r>
            <a:r>
              <a:rPr lang="en-US" sz="2400" dirty="0" smtClean="0"/>
              <a:t>units</a:t>
            </a:r>
          </a:p>
          <a:p>
            <a:r>
              <a:rPr lang="en-US" sz="2400" dirty="0"/>
              <a:t>f</a:t>
            </a:r>
            <a:r>
              <a:rPr lang="en-US" sz="2400" dirty="0" smtClean="0"/>
              <a:t>or all </a:t>
            </a:r>
            <a:r>
              <a:rPr lang="en-US" sz="2400" i="1" dirty="0" smtClean="0"/>
              <a:t>k </a:t>
            </a:r>
            <a:r>
              <a:rPr lang="en-US" sz="2400" dirty="0" smtClean="0"/>
              <a:t>examples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9626" t="9456" r="49198"/>
          <a:stretch/>
        </p:blipFill>
        <p:spPr>
          <a:xfrm>
            <a:off x="279400" y="3334045"/>
            <a:ext cx="1506097" cy="320823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157460"/>
              </p:ext>
            </p:extLst>
          </p:nvPr>
        </p:nvGraphicFramePr>
        <p:xfrm>
          <a:off x="5543061" y="2821898"/>
          <a:ext cx="3231850" cy="1854200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646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w</a:t>
                      </a:r>
                      <a:r>
                        <a:rPr lang="en-US" b="0" baseline="-25000" dirty="0" smtClean="0"/>
                        <a:t>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w</a:t>
                      </a:r>
                      <a:r>
                        <a:rPr lang="en-US" b="0" baseline="-25000" dirty="0" smtClean="0"/>
                        <a:t>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w</a:t>
                      </a:r>
                      <a:r>
                        <a:rPr lang="en-US" b="0" baseline="-25000" dirty="0" smtClean="0"/>
                        <a:t>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…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w</a:t>
                      </a:r>
                      <a:r>
                        <a:rPr lang="en-US" b="0" baseline="-25000" dirty="0" err="1" smtClean="0"/>
                        <a:t>m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-1.7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80845"/>
              </p:ext>
            </p:extLst>
          </p:nvPr>
        </p:nvGraphicFramePr>
        <p:xfrm>
          <a:off x="2168663" y="3197818"/>
          <a:ext cx="3154100" cy="1478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630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</a:t>
                      </a:r>
                      <a:r>
                        <a:rPr lang="en-US" baseline="-25000" dirty="0" err="1" smtClean="0"/>
                        <a:t>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04246" y="5533049"/>
            <a:ext cx="76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XW = 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637346"/>
              </p:ext>
            </p:extLst>
          </p:nvPr>
        </p:nvGraphicFramePr>
        <p:xfrm>
          <a:off x="4771290" y="4789683"/>
          <a:ext cx="3348480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9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x</a:t>
                      </a:r>
                      <a:r>
                        <a:rPr lang="en-US" b="1" baseline="-25000" dirty="0" smtClean="0"/>
                        <a:t>1</a:t>
                      </a:r>
                      <a:r>
                        <a:rPr lang="en-US" b="1" dirty="0" smtClean="0"/>
                        <a:t>.w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x</a:t>
                      </a:r>
                      <a:r>
                        <a:rPr lang="en-US" b="1" baseline="-25000" dirty="0" smtClean="0"/>
                        <a:t>1</a:t>
                      </a:r>
                      <a:r>
                        <a:rPr lang="en-US" b="1" dirty="0" smtClean="0"/>
                        <a:t>.w</a:t>
                      </a:r>
                      <a:r>
                        <a:rPr lang="en-US" b="1" baseline="-25000" dirty="0" smtClean="0"/>
                        <a:t>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x</a:t>
                      </a:r>
                      <a:r>
                        <a:rPr lang="en-US" b="1" baseline="-25000" dirty="0" smtClean="0"/>
                        <a:t>1</a:t>
                      </a:r>
                      <a:r>
                        <a:rPr lang="en-US" b="1" dirty="0" smtClean="0"/>
                        <a:t>.w</a:t>
                      </a:r>
                      <a:r>
                        <a:rPr lang="en-US" b="1" baseline="-25000" dirty="0" smtClean="0"/>
                        <a:t>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x</a:t>
                      </a:r>
                      <a:r>
                        <a:rPr lang="en-US" b="1" baseline="-25000" dirty="0" smtClean="0"/>
                        <a:t>k</a:t>
                      </a:r>
                      <a:r>
                        <a:rPr lang="en-US" b="1" dirty="0" smtClean="0"/>
                        <a:t>.w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…</a:t>
                      </a:r>
                      <a:endParaRPr lang="en-US" b="1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x</a:t>
                      </a:r>
                      <a:r>
                        <a:rPr lang="en-US" b="1" baseline="-25000" dirty="0" err="1" smtClean="0"/>
                        <a:t>k</a:t>
                      </a:r>
                      <a:r>
                        <a:rPr lang="en-US" b="1" dirty="0" err="1" smtClean="0"/>
                        <a:t>.w</a:t>
                      </a:r>
                      <a:r>
                        <a:rPr lang="en-US" b="1" baseline="-25000" dirty="0" err="1" smtClean="0"/>
                        <a:t>m</a:t>
                      </a:r>
                      <a:endParaRPr lang="en-US" b="1" baseline="-25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14500" y="4881382"/>
            <a:ext cx="2289746" cy="1631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There’s a </a:t>
            </a:r>
            <a:r>
              <a:rPr lang="en-US" sz="2000" i="1" dirty="0" smtClean="0"/>
              <a:t>lot</a:t>
            </a:r>
            <a:r>
              <a:rPr lang="en-US" sz="2000" dirty="0" smtClean="0"/>
              <a:t> of chances to do this in parallel…. with  parallel matrix multiplication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26354" y="2519160"/>
            <a:ext cx="43554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22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current hot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Knowledge-base embedding: extending word2vec to embed large databases of facts about the world into a low-dimensional space.</a:t>
            </a:r>
          </a:p>
          <a:p>
            <a:pPr lvl="1"/>
            <a:r>
              <a:rPr lang="en-US" dirty="0" err="1" smtClean="0"/>
              <a:t>TransE</a:t>
            </a:r>
            <a:r>
              <a:rPr lang="en-US" dirty="0" smtClean="0"/>
              <a:t>, </a:t>
            </a:r>
            <a:r>
              <a:rPr lang="en-US" dirty="0" err="1" smtClean="0"/>
              <a:t>TransR</a:t>
            </a:r>
            <a:r>
              <a:rPr lang="en-US" dirty="0" smtClean="0"/>
              <a:t>, …</a:t>
            </a:r>
          </a:p>
          <a:p>
            <a:r>
              <a:rPr lang="en-US" dirty="0" smtClean="0"/>
              <a:t>“NLP from scratch”: sequence-labeling and other NLP tasks with minimal amount of feature engineering, only networks and character- or word-level </a:t>
            </a:r>
            <a:r>
              <a:rPr lang="en-US" dirty="0" err="1" smtClean="0"/>
              <a:t>embeddings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0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current hot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 vision: complex tasks like generating a natural language caption from an image or understanding a video clip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English to Spanish, …</a:t>
            </a:r>
          </a:p>
          <a:p>
            <a:r>
              <a:rPr lang="en-US" dirty="0"/>
              <a:t>Using neural networks to perform </a:t>
            </a:r>
            <a:r>
              <a:rPr lang="en-US" i="1" dirty="0"/>
              <a:t>tasks</a:t>
            </a:r>
          </a:p>
          <a:p>
            <a:pPr lvl="1"/>
            <a:r>
              <a:rPr lang="en-US" dirty="0"/>
              <a:t>Driving a car</a:t>
            </a:r>
          </a:p>
          <a:p>
            <a:pPr lvl="1"/>
            <a:r>
              <a:rPr lang="en-US" dirty="0"/>
              <a:t>Playing games (like Go or …)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2-layer neural network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8669" y="1194364"/>
            <a:ext cx="3733823" cy="2123490"/>
            <a:chOff x="5011377" y="2154534"/>
            <a:chExt cx="4132623" cy="2392885"/>
          </a:xfrm>
        </p:grpSpPr>
        <p:pic>
          <p:nvPicPr>
            <p:cNvPr id="7" name="Picture 6" descr="Screen Shot 2016-04-08 at 5.28.5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88"/>
            <a:stretch/>
          </p:blipFill>
          <p:spPr>
            <a:xfrm>
              <a:off x="5011378" y="2888758"/>
              <a:ext cx="4132622" cy="5254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903" y="4093144"/>
              <a:ext cx="360516" cy="184880"/>
            </a:xfrm>
            <a:prstGeom prst="rect">
              <a:avLst/>
            </a:prstGeom>
          </p:spPr>
        </p:pic>
        <p:pic>
          <p:nvPicPr>
            <p:cNvPr id="9" name="Picture 8" descr="Screen Shot 2016-04-08 at 5.28.5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30" b="10127"/>
            <a:stretch/>
          </p:blipFill>
          <p:spPr>
            <a:xfrm>
              <a:off x="5011377" y="3382705"/>
              <a:ext cx="4132622" cy="56535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16092" y="3950969"/>
              <a:ext cx="902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19289" y="2531806"/>
              <a:ext cx="3433097" cy="201561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9289" y="2554644"/>
              <a:ext cx="9738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inputs: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8903" y="2679624"/>
              <a:ext cx="1900903" cy="25192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19289" y="2154534"/>
              <a:ext cx="1936024" cy="4161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dirty="0" smtClean="0"/>
                <a:t>Step 1: forward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2060" y="3503428"/>
            <a:ext cx="4269304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ambria Math"/>
                <a:cs typeface="Cambria Math"/>
              </a:rPr>
              <a:t>Inputs</a:t>
            </a:r>
            <a:r>
              <a:rPr lang="en-US" dirty="0" smtClean="0">
                <a:latin typeface="American Typewriter"/>
                <a:cs typeface="American Typewriter"/>
              </a:rPr>
              <a:t>: X,W1,B1,W2,B2</a:t>
            </a:r>
          </a:p>
          <a:p>
            <a:r>
              <a:rPr lang="en-US" dirty="0" smtClean="0">
                <a:latin typeface="American Typewriter"/>
                <a:cs typeface="American Typewriter"/>
              </a:rPr>
              <a:t>Z1a = </a:t>
            </a:r>
            <a:r>
              <a:rPr lang="en-US" dirty="0" err="1" smtClean="0">
                <a:latin typeface="American Typewriter"/>
                <a:cs typeface="American Typewriter"/>
              </a:rPr>
              <a:t>mul</a:t>
            </a:r>
            <a:r>
              <a:rPr lang="en-US" dirty="0" smtClean="0">
                <a:latin typeface="American Typewriter"/>
                <a:cs typeface="American Typewriter"/>
              </a:rPr>
              <a:t>(X,W1)        </a:t>
            </a:r>
            <a:r>
              <a:rPr lang="en-US" dirty="0" smtClean="0">
                <a:latin typeface="Cambria Math"/>
                <a:cs typeface="Cambria Math"/>
              </a:rPr>
              <a:t>// matrix </a:t>
            </a:r>
            <a:r>
              <a:rPr lang="en-US" dirty="0" err="1" smtClean="0">
                <a:latin typeface="Cambria Math"/>
                <a:cs typeface="Cambria Math"/>
              </a:rPr>
              <a:t>mult</a:t>
            </a:r>
            <a:endParaRPr lang="en-US" dirty="0" smtClean="0">
              <a:latin typeface="Cambria Math"/>
              <a:cs typeface="Cambria Math"/>
            </a:endParaRPr>
          </a:p>
          <a:p>
            <a:r>
              <a:rPr lang="en-US" dirty="0" smtClean="0">
                <a:latin typeface="American Typewriter"/>
                <a:cs typeface="American Typewriter"/>
              </a:rPr>
              <a:t>Z1b = add*</a:t>
            </a:r>
            <a:r>
              <a:rPr lang="en-US" smtClean="0">
                <a:latin typeface="American Typewriter"/>
                <a:cs typeface="American Typewriter"/>
              </a:rPr>
              <a:t>(Z1a,</a:t>
            </a:r>
            <a:r>
              <a:rPr lang="en-US" dirty="0" smtClean="0">
                <a:latin typeface="American Typewriter"/>
                <a:cs typeface="American Typewriter"/>
              </a:rPr>
              <a:t>B1)      </a:t>
            </a:r>
            <a:r>
              <a:rPr lang="en-US" dirty="0" smtClean="0">
                <a:latin typeface="Cambria Math"/>
                <a:cs typeface="Cambria Math"/>
              </a:rPr>
              <a:t>// add bias </a:t>
            </a:r>
            <a:r>
              <a:rPr lang="en-US" dirty="0" err="1" smtClean="0">
                <a:latin typeface="Cambria Math"/>
                <a:cs typeface="Cambria Math"/>
              </a:rPr>
              <a:t>vec</a:t>
            </a:r>
            <a:endParaRPr lang="en-US" dirty="0" smtClean="0">
              <a:latin typeface="American Typewriter"/>
              <a:cs typeface="American Typewriter"/>
            </a:endParaRPr>
          </a:p>
          <a:p>
            <a:r>
              <a:rPr lang="en-US" dirty="0" smtClean="0">
                <a:latin typeface="American Typewriter"/>
                <a:cs typeface="American Typewriter"/>
              </a:rPr>
              <a:t>A1 = </a:t>
            </a:r>
            <a:r>
              <a:rPr lang="en-US" dirty="0" err="1" smtClean="0">
                <a:latin typeface="American Typewriter"/>
                <a:cs typeface="American Typewriter"/>
              </a:rPr>
              <a:t>tanh</a:t>
            </a:r>
            <a:r>
              <a:rPr lang="en-US" dirty="0" smtClean="0">
                <a:latin typeface="American Typewriter"/>
                <a:cs typeface="American Typewriter"/>
              </a:rPr>
              <a:t>(Z1b)            </a:t>
            </a:r>
            <a:r>
              <a:rPr lang="en-US" dirty="0" smtClean="0">
                <a:latin typeface="Cambria Math"/>
                <a:cs typeface="Cambria Math"/>
              </a:rPr>
              <a:t>//</a:t>
            </a:r>
            <a:r>
              <a:rPr lang="en-US" dirty="0">
                <a:latin typeface="Cambria Math"/>
                <a:cs typeface="Cambria Math"/>
              </a:rPr>
              <a:t>element-</a:t>
            </a:r>
            <a:r>
              <a:rPr lang="en-US" dirty="0" smtClean="0">
                <a:latin typeface="Cambria Math"/>
                <a:cs typeface="Cambria Math"/>
              </a:rPr>
              <a:t>wise</a:t>
            </a:r>
            <a:endParaRPr lang="en-US" dirty="0" smtClean="0">
              <a:latin typeface="American Typewriter"/>
              <a:cs typeface="American Typewriter"/>
            </a:endParaRPr>
          </a:p>
          <a:p>
            <a:r>
              <a:rPr lang="en-US" dirty="0" smtClean="0">
                <a:latin typeface="American Typewriter"/>
                <a:cs typeface="American Typewriter"/>
              </a:rPr>
              <a:t>Z2a = </a:t>
            </a:r>
            <a:r>
              <a:rPr lang="en-US" dirty="0" err="1" smtClean="0">
                <a:latin typeface="American Typewriter"/>
                <a:cs typeface="American Typewriter"/>
              </a:rPr>
              <a:t>mul</a:t>
            </a:r>
            <a:r>
              <a:rPr lang="en-US" dirty="0" smtClean="0">
                <a:latin typeface="American Typewriter"/>
                <a:cs typeface="American Typewriter"/>
              </a:rPr>
              <a:t>(A1,W2) </a:t>
            </a:r>
          </a:p>
          <a:p>
            <a:r>
              <a:rPr lang="en-US" dirty="0" smtClean="0">
                <a:latin typeface="American Typewriter"/>
                <a:cs typeface="American Typewriter"/>
              </a:rPr>
              <a:t>Z2b = add*(Z2a,B2) </a:t>
            </a:r>
          </a:p>
          <a:p>
            <a:r>
              <a:rPr lang="en-US" dirty="0" smtClean="0">
                <a:latin typeface="American Typewriter"/>
                <a:cs typeface="American Typewriter"/>
              </a:rPr>
              <a:t>A2 = </a:t>
            </a:r>
            <a:r>
              <a:rPr lang="en-US" dirty="0" err="1" smtClean="0">
                <a:latin typeface="American Typewriter"/>
                <a:cs typeface="American Typewriter"/>
              </a:rPr>
              <a:t>tanh</a:t>
            </a:r>
            <a:r>
              <a:rPr lang="en-US" dirty="0" smtClean="0">
                <a:latin typeface="American Typewriter"/>
                <a:cs typeface="American Typewriter"/>
              </a:rPr>
              <a:t>(Z2b)           </a:t>
            </a:r>
            <a:r>
              <a:rPr lang="en-US" dirty="0" smtClean="0">
                <a:latin typeface="Cambria Math"/>
                <a:cs typeface="Cambria Math"/>
              </a:rPr>
              <a:t>// element-wise</a:t>
            </a:r>
            <a:endParaRPr lang="en-US" dirty="0" smtClean="0">
              <a:latin typeface="American Typewriter"/>
              <a:cs typeface="American Typewriter"/>
            </a:endParaRPr>
          </a:p>
          <a:p>
            <a:r>
              <a:rPr lang="en-US" dirty="0" smtClean="0">
                <a:latin typeface="American Typewriter"/>
                <a:cs typeface="American Typewriter"/>
              </a:rPr>
              <a:t>P = </a:t>
            </a:r>
            <a:r>
              <a:rPr lang="en-US" dirty="0" err="1" smtClean="0">
                <a:latin typeface="American Typewriter"/>
                <a:cs typeface="American Typewriter"/>
              </a:rPr>
              <a:t>softMax</a:t>
            </a:r>
            <a:r>
              <a:rPr lang="en-US" dirty="0" smtClean="0">
                <a:latin typeface="American Typewriter"/>
                <a:cs typeface="American Typewriter"/>
              </a:rPr>
              <a:t>(A2)         </a:t>
            </a:r>
            <a:r>
              <a:rPr lang="en-US" dirty="0">
                <a:latin typeface="Cambria Math"/>
                <a:cs typeface="Cambria Math"/>
              </a:rPr>
              <a:t>// </a:t>
            </a:r>
            <a:r>
              <a:rPr lang="en-US" dirty="0" err="1" smtClean="0">
                <a:latin typeface="Cambria Math"/>
                <a:cs typeface="Cambria Math"/>
              </a:rPr>
              <a:t>vec</a:t>
            </a:r>
            <a:r>
              <a:rPr lang="en-US" dirty="0" smtClean="0">
                <a:latin typeface="Cambria Math"/>
                <a:cs typeface="Cambria Math"/>
              </a:rPr>
              <a:t> to </a:t>
            </a:r>
            <a:r>
              <a:rPr lang="en-US" dirty="0" err="1" smtClean="0">
                <a:latin typeface="Cambria Math"/>
                <a:cs typeface="Cambria Math"/>
              </a:rPr>
              <a:t>vec</a:t>
            </a:r>
            <a:endParaRPr lang="en-US" dirty="0" smtClean="0">
              <a:latin typeface="Cambria Math"/>
              <a:cs typeface="Cambria Math"/>
            </a:endParaRPr>
          </a:p>
          <a:p>
            <a:r>
              <a:rPr lang="en-US" dirty="0" smtClean="0">
                <a:latin typeface="American Typewriter"/>
                <a:cs typeface="American Typewriter"/>
              </a:rPr>
              <a:t>C = </a:t>
            </a:r>
            <a:r>
              <a:rPr lang="en-US" dirty="0" err="1" smtClean="0">
                <a:latin typeface="American Typewriter"/>
                <a:cs typeface="American Typewriter"/>
              </a:rPr>
              <a:t>crossEnt</a:t>
            </a:r>
            <a:r>
              <a:rPr lang="en-US" baseline="-25000" dirty="0" err="1" smtClean="0">
                <a:latin typeface="American Typewriter"/>
                <a:cs typeface="American Typewriter"/>
              </a:rPr>
              <a:t>Y</a:t>
            </a:r>
            <a:r>
              <a:rPr lang="en-US" dirty="0" smtClean="0">
                <a:latin typeface="American Typewriter"/>
                <a:cs typeface="American Typewriter"/>
              </a:rPr>
              <a:t>(P)        </a:t>
            </a:r>
            <a:r>
              <a:rPr lang="en-US" dirty="0" smtClean="0">
                <a:latin typeface="Cambria Math"/>
                <a:cs typeface="Cambria Math"/>
              </a:rPr>
              <a:t>// cost function</a:t>
            </a:r>
            <a:endParaRPr lang="en-US" dirty="0">
              <a:latin typeface="American Typewriter"/>
              <a:cs typeface="American Typewrit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11363" y="1096962"/>
            <a:ext cx="3978963" cy="1981826"/>
            <a:chOff x="4317866" y="4351079"/>
            <a:chExt cx="4523105" cy="2416791"/>
          </a:xfrm>
        </p:grpSpPr>
        <p:pic>
          <p:nvPicPr>
            <p:cNvPr id="17" name="Picture 16" descr="Screen Shot 2016-04-08 at 5.35.00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09"/>
            <a:stretch/>
          </p:blipFill>
          <p:spPr>
            <a:xfrm>
              <a:off x="4317866" y="4711290"/>
              <a:ext cx="4523105" cy="205658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4317866" y="4351079"/>
              <a:ext cx="2141018" cy="4503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lvl="1"/>
              <a:r>
                <a:rPr lang="en-US" dirty="0" smtClean="0"/>
                <a:t>Step 1: </a:t>
              </a:r>
              <a:r>
                <a:rPr lang="en-US" dirty="0" err="1" smtClean="0"/>
                <a:t>backprop</a:t>
              </a:r>
              <a:endParaRPr lang="en-US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346517" y="5792003"/>
            <a:ext cx="424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125415" y="6088751"/>
            <a:ext cx="567871" cy="353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8669" y="6362194"/>
            <a:ext cx="50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 Y; </a:t>
            </a:r>
            <a:r>
              <a:rPr lang="en-US" i="1" dirty="0" smtClean="0"/>
              <a:t>N </a:t>
            </a:r>
            <a:r>
              <a:rPr lang="en-US" dirty="0" smtClean="0"/>
              <a:t>examples; </a:t>
            </a:r>
            <a:r>
              <a:rPr lang="en-US" i="1" dirty="0" smtClean="0"/>
              <a:t>K </a:t>
            </a:r>
            <a:r>
              <a:rPr lang="en-US" dirty="0" smtClean="0"/>
              <a:t>outs; </a:t>
            </a:r>
            <a:r>
              <a:rPr lang="en-US" i="1" dirty="0" smtClean="0"/>
              <a:t>D </a:t>
            </a:r>
            <a:r>
              <a:rPr lang="en-US" dirty="0" smtClean="0"/>
              <a:t>feats, </a:t>
            </a:r>
            <a:r>
              <a:rPr lang="en-US" i="1" dirty="0" smtClean="0"/>
              <a:t>H </a:t>
            </a:r>
            <a:r>
              <a:rPr lang="en-US" dirty="0" smtClean="0"/>
              <a:t>hidden</a:t>
            </a:r>
            <a:r>
              <a:rPr lang="en-US" i="1" dirty="0" smtClean="0"/>
              <a:t> </a:t>
            </a:r>
            <a:endParaRPr lang="en-US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425502"/>
              </p:ext>
            </p:extLst>
          </p:nvPr>
        </p:nvGraphicFramePr>
        <p:xfrm>
          <a:off x="9224200" y="2016498"/>
          <a:ext cx="1821025" cy="887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Equation" r:id="rId7" imgW="990600" imgH="482600" progId="Equation.3">
                  <p:embed/>
                </p:oleObj>
              </mc:Choice>
              <mc:Fallback>
                <p:oleObj name="Equation" r:id="rId7" imgW="990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24200" y="2016498"/>
                        <a:ext cx="1821025" cy="887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369038"/>
              </p:ext>
            </p:extLst>
          </p:nvPr>
        </p:nvGraphicFramePr>
        <p:xfrm>
          <a:off x="9583371" y="3078788"/>
          <a:ext cx="1238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" name="Equation" r:id="rId9" imgW="673100" imgH="393700" progId="Equation.3">
                  <p:embed/>
                </p:oleObj>
              </mc:Choice>
              <mc:Fallback>
                <p:oleObj name="Equation" r:id="rId9" imgW="673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583371" y="3078788"/>
                        <a:ext cx="12382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4645022" y="3143618"/>
            <a:ext cx="3699577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X </a:t>
            </a:r>
            <a:r>
              <a:rPr lang="en-US" dirty="0" smtClean="0"/>
              <a:t>is</a:t>
            </a:r>
            <a:r>
              <a:rPr lang="en-US" i="1" dirty="0" smtClean="0"/>
              <a:t> N*D, </a:t>
            </a:r>
            <a:r>
              <a:rPr lang="en-US" dirty="0" smtClean="0"/>
              <a:t>W1 is </a:t>
            </a:r>
            <a:r>
              <a:rPr lang="en-US" i="1" dirty="0" smtClean="0"/>
              <a:t>D*H, </a:t>
            </a:r>
            <a:r>
              <a:rPr lang="en-US" dirty="0" smtClean="0"/>
              <a:t>B1 is </a:t>
            </a:r>
            <a:r>
              <a:rPr lang="en-US" i="1" dirty="0" smtClean="0"/>
              <a:t>1*H, </a:t>
            </a:r>
            <a:r>
              <a:rPr lang="en-US" dirty="0" smtClean="0"/>
              <a:t>W2 is </a:t>
            </a:r>
            <a:r>
              <a:rPr lang="en-US" i="1" dirty="0" smtClean="0"/>
              <a:t>H*K, …</a:t>
            </a:r>
            <a:endParaRPr lang="en-US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4643700" y="3814113"/>
            <a:ext cx="133742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Z1a </a:t>
            </a:r>
            <a:r>
              <a:rPr lang="en-US" dirty="0" smtClean="0"/>
              <a:t>is </a:t>
            </a:r>
            <a:r>
              <a:rPr lang="en-US" i="1" dirty="0" smtClean="0"/>
              <a:t>N*H</a:t>
            </a:r>
            <a:endParaRPr lang="en-US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5012923" y="4151179"/>
            <a:ext cx="133742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Z1b </a:t>
            </a:r>
            <a:r>
              <a:rPr lang="en-US" dirty="0" smtClean="0"/>
              <a:t>is </a:t>
            </a:r>
            <a:r>
              <a:rPr lang="en-US" i="1" dirty="0" smtClean="0"/>
              <a:t>N*H</a:t>
            </a:r>
            <a:endParaRPr lang="en-US" i="1" dirty="0"/>
          </a:p>
        </p:txBody>
      </p:sp>
      <p:sp>
        <p:nvSpPr>
          <p:cNvPr id="44" name="TextBox 43"/>
          <p:cNvSpPr txBox="1"/>
          <p:nvPr/>
        </p:nvSpPr>
        <p:spPr>
          <a:xfrm>
            <a:off x="5157383" y="4488245"/>
            <a:ext cx="124541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A1 </a:t>
            </a:r>
            <a:r>
              <a:rPr lang="en-US" dirty="0" smtClean="0"/>
              <a:t>is </a:t>
            </a:r>
            <a:r>
              <a:rPr lang="en-US" i="1" dirty="0" smtClean="0"/>
              <a:t>N*H</a:t>
            </a:r>
            <a:endParaRPr lang="en-US" i="1" dirty="0"/>
          </a:p>
        </p:txBody>
      </p:sp>
      <p:sp>
        <p:nvSpPr>
          <p:cNvPr id="45" name="TextBox 44"/>
          <p:cNvSpPr txBox="1"/>
          <p:nvPr/>
        </p:nvSpPr>
        <p:spPr>
          <a:xfrm>
            <a:off x="4643700" y="4836514"/>
            <a:ext cx="133742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Z2a </a:t>
            </a:r>
            <a:r>
              <a:rPr lang="en-US" dirty="0" smtClean="0"/>
              <a:t>is </a:t>
            </a:r>
            <a:r>
              <a:rPr lang="en-US" i="1" dirty="0" smtClean="0"/>
              <a:t>N*K</a:t>
            </a:r>
            <a:endParaRPr lang="en-US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4796100" y="5173580"/>
            <a:ext cx="133742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Z2b </a:t>
            </a:r>
            <a:r>
              <a:rPr lang="en-US" dirty="0" smtClean="0"/>
              <a:t>is </a:t>
            </a:r>
            <a:r>
              <a:rPr lang="en-US" i="1" dirty="0" smtClean="0"/>
              <a:t>N*K</a:t>
            </a:r>
            <a:endParaRPr lang="en-US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48500" y="5449873"/>
            <a:ext cx="121983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A2 </a:t>
            </a:r>
            <a:r>
              <a:rPr lang="en-US" dirty="0" smtClean="0"/>
              <a:t>is </a:t>
            </a:r>
            <a:r>
              <a:rPr lang="en-US" i="1" dirty="0" smtClean="0"/>
              <a:t>N*K</a:t>
            </a:r>
            <a:endParaRPr lang="en-US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5100900" y="5786939"/>
            <a:ext cx="107661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P </a:t>
            </a:r>
            <a:r>
              <a:rPr lang="en-US" dirty="0" smtClean="0"/>
              <a:t>is </a:t>
            </a:r>
            <a:r>
              <a:rPr lang="en-US" i="1" dirty="0" smtClean="0"/>
              <a:t>N*K</a:t>
            </a:r>
            <a:endParaRPr lang="en-US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5255901" y="6124005"/>
            <a:ext cx="142883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C </a:t>
            </a:r>
            <a:r>
              <a:rPr lang="en-US" dirty="0" smtClean="0"/>
              <a:t>is a scalar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3850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3926</TotalTime>
  <Words>2994</Words>
  <Application>Microsoft Office PowerPoint</Application>
  <PresentationFormat>全屏显示(4:3)</PresentationFormat>
  <Paragraphs>543</Paragraphs>
  <Slides>81</Slides>
  <Notes>3</Notes>
  <HiddenSlides>1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4" baseType="lpstr">
      <vt:lpstr>American Typewriter</vt:lpstr>
      <vt:lpstr>Zapf Dingbats</vt:lpstr>
      <vt:lpstr>Arial</vt:lpstr>
      <vt:lpstr>Book Antiqua</vt:lpstr>
      <vt:lpstr>Calibri</vt:lpstr>
      <vt:lpstr>Cambria Math</vt:lpstr>
      <vt:lpstr>Times New Roman</vt:lpstr>
      <vt:lpstr>Office Theme</vt:lpstr>
      <vt:lpstr>1_Office Theme</vt:lpstr>
      <vt:lpstr>2_Office Theme</vt:lpstr>
      <vt:lpstr>3_Office Theme</vt:lpstr>
      <vt:lpstr>4_Office Theme</vt:lpstr>
      <vt:lpstr>Equation</vt:lpstr>
      <vt:lpstr>Deep neural networks</vt:lpstr>
      <vt:lpstr>Outline</vt:lpstr>
      <vt:lpstr>Outline</vt:lpstr>
      <vt:lpstr>Recap: multilayer networks</vt:lpstr>
      <vt:lpstr>Recap: Learning a multilayer network</vt:lpstr>
      <vt:lpstr>Recap: weight updates for multilayer ANN</vt:lpstr>
      <vt:lpstr>Generalizing backprop</vt:lpstr>
      <vt:lpstr>Recap: logistic regression with SGD</vt:lpstr>
      <vt:lpstr>Example: 2-layer neural network</vt:lpstr>
      <vt:lpstr>Example: 2-layer neural network</vt:lpstr>
      <vt:lpstr>Example: 2-layer neural network</vt:lpstr>
      <vt:lpstr>Example: 2-layer neural network</vt:lpstr>
      <vt:lpstr>Example: 2-layer neural network</vt:lpstr>
      <vt:lpstr>Generalizing backprop</vt:lpstr>
      <vt:lpstr>Example: Theano</vt:lpstr>
      <vt:lpstr>Example: Theano</vt:lpstr>
      <vt:lpstr>PowerPoint 演示文稿</vt:lpstr>
      <vt:lpstr>Example: 2-layer neural network</vt:lpstr>
      <vt:lpstr>Some tools that use autodiff</vt:lpstr>
      <vt:lpstr>Outline</vt:lpstr>
      <vt:lpstr>PowerPoint 演示文稿</vt:lpstr>
      <vt:lpstr>What’s a Convolutional Neural Network?</vt:lpstr>
      <vt:lpstr>Model of vision in animals</vt:lpstr>
      <vt:lpstr>Vision with ANNs</vt:lpstr>
      <vt:lpstr>What’s a convolution?</vt:lpstr>
      <vt:lpstr>What’s a convolution?</vt:lpstr>
      <vt:lpstr>What’s a convolution?</vt:lpstr>
      <vt:lpstr>What’s a convolution?</vt:lpstr>
      <vt:lpstr>What’s a convolution?</vt:lpstr>
      <vt:lpstr>What’s a convolution?</vt:lpstr>
      <vt:lpstr>What’s a convolution?</vt:lpstr>
      <vt:lpstr>What’s a convolution?</vt:lpstr>
      <vt:lpstr>What’s a convolution?</vt:lpstr>
      <vt:lpstr>How do we convolve an image with an ANN?</vt:lpstr>
      <vt:lpstr>How do we do many convolutions of an image with an ANN?</vt:lpstr>
      <vt:lpstr>Example: 6 convolutions of a digit</vt:lpstr>
      <vt:lpstr>CNNs typically alternate convolutions, non-linearity, and then downsampling</vt:lpstr>
      <vt:lpstr>Why do max-pooling?</vt:lpstr>
      <vt:lpstr>Another CNN visualization</vt:lpstr>
      <vt:lpstr>PowerPoint 演示文稿</vt:lpstr>
      <vt:lpstr>PowerPoint 演示文稿</vt:lpstr>
      <vt:lpstr>Why do max-pooling?</vt:lpstr>
      <vt:lpstr>PowerPoint 演示文稿</vt:lpstr>
      <vt:lpstr>PowerPoint 演示文稿</vt:lpstr>
      <vt:lpstr>Why do max-pooling?</vt:lpstr>
      <vt:lpstr>Alternating convolution and downsampling</vt:lpstr>
      <vt:lpstr>Outline</vt:lpstr>
      <vt:lpstr>Recurrent Neural Networks</vt:lpstr>
      <vt:lpstr>Motivation: what about sequence prediction?</vt:lpstr>
      <vt:lpstr>Motivation: what about sequence prediction?</vt:lpstr>
      <vt:lpstr>Architecture for an RNN</vt:lpstr>
      <vt:lpstr>Architecture for an 1980’s RNN</vt:lpstr>
      <vt:lpstr>Architecture for an LSTM</vt:lpstr>
      <vt:lpstr>Walkthrough</vt:lpstr>
      <vt:lpstr>Walkthrough</vt:lpstr>
      <vt:lpstr>Walkthrough</vt:lpstr>
      <vt:lpstr>Walkthrough</vt:lpstr>
      <vt:lpstr>Architecture for an LSTM</vt:lpstr>
      <vt:lpstr>Implementing an LSTM</vt:lpstr>
      <vt:lpstr>Some Fun LSTM Examples</vt:lpstr>
      <vt:lpstr>LSTMs can be used for other sequence tasks</vt:lpstr>
      <vt:lpstr>Character-level language model</vt:lpstr>
      <vt:lpstr>Character-level language model</vt:lpstr>
      <vt:lpstr>Character-level language model</vt:lpstr>
      <vt:lpstr>Character-level language model</vt:lpstr>
      <vt:lpstr>Character-level language model</vt:lpstr>
      <vt:lpstr>Character-level language model</vt:lpstr>
      <vt:lpstr>Outline</vt:lpstr>
      <vt:lpstr>Word2Vec and Word embeddings</vt:lpstr>
      <vt:lpstr>Basic idea behind skip-gram embeddings</vt:lpstr>
      <vt:lpstr>Basic idea behind skip-gram embeddings</vt:lpstr>
      <vt:lpstr>Results from word2vec</vt:lpstr>
      <vt:lpstr>Results from word2vec</vt:lpstr>
      <vt:lpstr>Results from word2vec</vt:lpstr>
      <vt:lpstr>Outline</vt:lpstr>
      <vt:lpstr>Some current hot topics</vt:lpstr>
      <vt:lpstr>Some current hot topics</vt:lpstr>
      <vt:lpstr>Examples of attention</vt:lpstr>
      <vt:lpstr>Examples of attention</vt:lpstr>
      <vt:lpstr>Some current hot topics</vt:lpstr>
      <vt:lpstr>Some current hot topics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Cohen</dc:creator>
  <cp:lastModifiedBy>zheng jtext</cp:lastModifiedBy>
  <cp:revision>227</cp:revision>
  <dcterms:created xsi:type="dcterms:W3CDTF">2016-04-03T14:31:03Z</dcterms:created>
  <dcterms:modified xsi:type="dcterms:W3CDTF">2023-08-12T09:46:46Z</dcterms:modified>
</cp:coreProperties>
</file>